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311" r:id="rId2"/>
    <p:sldId id="403" r:id="rId3"/>
    <p:sldId id="367" r:id="rId4"/>
    <p:sldId id="400" r:id="rId5"/>
    <p:sldId id="401" r:id="rId6"/>
    <p:sldId id="435" r:id="rId7"/>
    <p:sldId id="414" r:id="rId8"/>
    <p:sldId id="415" r:id="rId9"/>
    <p:sldId id="416" r:id="rId10"/>
    <p:sldId id="402" r:id="rId11"/>
    <p:sldId id="406" r:id="rId12"/>
    <p:sldId id="404" r:id="rId13"/>
    <p:sldId id="407" r:id="rId14"/>
    <p:sldId id="409" r:id="rId15"/>
    <p:sldId id="408" r:id="rId16"/>
    <p:sldId id="410" r:id="rId17"/>
    <p:sldId id="411" r:id="rId18"/>
    <p:sldId id="412" r:id="rId19"/>
    <p:sldId id="413" r:id="rId20"/>
    <p:sldId id="418" r:id="rId21"/>
    <p:sldId id="419" r:id="rId22"/>
    <p:sldId id="442" r:id="rId23"/>
    <p:sldId id="437" r:id="rId24"/>
    <p:sldId id="438" r:id="rId25"/>
    <p:sldId id="439" r:id="rId26"/>
    <p:sldId id="441" r:id="rId27"/>
    <p:sldId id="440" r:id="rId28"/>
    <p:sldId id="417" r:id="rId29"/>
    <p:sldId id="421" r:id="rId30"/>
    <p:sldId id="422" r:id="rId31"/>
    <p:sldId id="423" r:id="rId32"/>
    <p:sldId id="424" r:id="rId33"/>
    <p:sldId id="425" r:id="rId34"/>
    <p:sldId id="443" r:id="rId35"/>
    <p:sldId id="426" r:id="rId36"/>
    <p:sldId id="430" r:id="rId37"/>
    <p:sldId id="429" r:id="rId38"/>
    <p:sldId id="436" r:id="rId39"/>
    <p:sldId id="427" r:id="rId40"/>
    <p:sldId id="431" r:id="rId41"/>
    <p:sldId id="432" r:id="rId42"/>
    <p:sldId id="433" r:id="rId43"/>
    <p:sldId id="434"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C0504D"/>
    <a:srgbClr val="4BACC6"/>
    <a:srgbClr val="8064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91856" autoAdjust="0"/>
  </p:normalViewPr>
  <p:slideViewPr>
    <p:cSldViewPr snapToGrid="0" snapToObjects="1">
      <p:cViewPr varScale="1">
        <p:scale>
          <a:sx n="109" d="100"/>
          <a:sy n="109" d="100"/>
        </p:scale>
        <p:origin x="-163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896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A0F8C-444A-BF47-8F6D-6EF61220B357}" type="datetimeFigureOut">
              <a:rPr lang="en-US" smtClean="0"/>
              <a:t>14/11/15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F05B9-BFD0-C445-9742-2DB050C992E7}" type="slidenum">
              <a:rPr lang="en-US" smtClean="0"/>
              <a:t>‹#›</a:t>
            </a:fld>
            <a:endParaRPr lang="en-US"/>
          </a:p>
        </p:txBody>
      </p:sp>
    </p:spTree>
    <p:extLst>
      <p:ext uri="{BB962C8B-B14F-4D97-AF65-F5344CB8AC3E}">
        <p14:creationId xmlns:p14="http://schemas.microsoft.com/office/powerpoint/2010/main" val="8055493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89191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97020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098289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556811" y="1016400"/>
            <a:ext cx="8229600" cy="5209381"/>
          </a:xfrm>
          <a:prstGeom prst="rect">
            <a:avLst/>
          </a:prstGeom>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0195FD74-C850-F541-A740-1AFF75D11571}" type="datetimeFigureOut">
              <a:rPr lang="en-US" smtClean="0"/>
              <a:pPr/>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07CFD-EA60-2843-BCB8-6285F43A91F5}" type="slidenum">
              <a:rPr lang="en-US" smtClean="0"/>
              <a:pPr/>
              <a:t>‹#›</a:t>
            </a:fld>
            <a:endParaRPr lang="en-US"/>
          </a:p>
        </p:txBody>
      </p:sp>
    </p:spTree>
    <p:extLst>
      <p:ext uri="{BB962C8B-B14F-4D97-AF65-F5344CB8AC3E}">
        <p14:creationId xmlns:p14="http://schemas.microsoft.com/office/powerpoint/2010/main" val="136232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5513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82727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41083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5067CC8B-CF79-4142-AD60-196828C35C8D}" type="datetimeFigureOut">
              <a:rPr lang="en-US" smtClean="0"/>
              <a:t>14/11/15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5193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5067CC8B-CF79-4142-AD60-196828C35C8D}" type="datetimeFigureOut">
              <a:rPr lang="en-US" smtClean="0"/>
              <a:t>14/11/15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51135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67CC8B-CF79-4142-AD60-196828C35C8D}" type="datetimeFigureOut">
              <a:rPr lang="en-US" smtClean="0"/>
              <a:t>14/11/15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1862958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9430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484189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595"/>
            <a:ext cx="8229600" cy="1143000"/>
          </a:xfrm>
          <a:prstGeom prst="rect">
            <a:avLst/>
          </a:prstGeom>
        </p:spPr>
        <p:txBody>
          <a:bodyPr vert="horz" lIns="91440" tIns="45720" rIns="91440" bIns="45720" rtlCol="0" anchor="ctr">
            <a:normAutofit/>
          </a:bodyPr>
          <a:lstStyle/>
          <a:p>
            <a:r>
              <a:rPr lang="nb-NO" dirty="0" err="1" smtClean="0"/>
              <a:t>Click</a:t>
            </a:r>
            <a:r>
              <a:rPr lang="nb-NO" dirty="0" smtClean="0"/>
              <a:t> to </a:t>
            </a:r>
            <a:r>
              <a:rPr lang="nb-NO" dirty="0" err="1" smtClean="0"/>
              <a:t>edit</a:t>
            </a:r>
            <a:r>
              <a:rPr lang="nb-NO" dirty="0" smtClean="0"/>
              <a:t> Master </a:t>
            </a:r>
            <a:r>
              <a:rPr lang="nb-NO" dirty="0" err="1" smtClean="0"/>
              <a:t>title</a:t>
            </a:r>
            <a:r>
              <a:rPr lang="nb-NO" dirty="0" smtClean="0"/>
              <a:t>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7CC8B-CF79-4142-AD60-196828C35C8D}" type="datetimeFigureOut">
              <a:rPr lang="en-US" smtClean="0"/>
              <a:t>14/11/15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57273-CF56-D14D-A4EF-6D091E088A91}" type="slidenum">
              <a:rPr lang="en-US" smtClean="0"/>
              <a:t>‹#›</a:t>
            </a:fld>
            <a:endParaRPr lang="en-US"/>
          </a:p>
        </p:txBody>
      </p:sp>
    </p:spTree>
    <p:extLst>
      <p:ext uri="{BB962C8B-B14F-4D97-AF65-F5344CB8AC3E}">
        <p14:creationId xmlns:p14="http://schemas.microsoft.com/office/powerpoint/2010/main" val="3142631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lxlexblog.wordpress.com/2015/08/31/active-learning-strategies-for-bioinformatics-teaching-2/" TargetMode="External"/><Relationship Id="rId4" Type="http://schemas.openxmlformats.org/officeDocument/2006/relationships/hyperlink" Target="https://flxlexblog.wordpress.com/2015/09/23/notes-from-the-febs-iubmb-workshop-on-education-in-molecular-life-sciences" TargetMode="External"/><Relationship Id="rId1" Type="http://schemas.openxmlformats.org/officeDocument/2006/relationships/slideLayout" Target="../slideLayouts/slideLayout2.xml"/><Relationship Id="rId2" Type="http://schemas.openxmlformats.org/officeDocument/2006/relationships/hyperlink" Target="https://www.youtube.com/watch?v=kmVKGxPlTvc"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951" y="555185"/>
            <a:ext cx="8160098" cy="1470025"/>
          </a:xfrm>
        </p:spPr>
        <p:txBody>
          <a:bodyPr>
            <a:noAutofit/>
          </a:bodyPr>
          <a:lstStyle/>
          <a:p>
            <a:r>
              <a:rPr lang="en-US" sz="3200" b="1" dirty="0"/>
              <a:t>Simple online and offline resources for making learning more interactive</a:t>
            </a:r>
            <a:endParaRPr lang="en-US" sz="2000" b="1" dirty="0"/>
          </a:p>
        </p:txBody>
      </p:sp>
      <p:sp>
        <p:nvSpPr>
          <p:cNvPr id="3" name="Subtitle 2"/>
          <p:cNvSpPr>
            <a:spLocks noGrp="1"/>
          </p:cNvSpPr>
          <p:nvPr>
            <p:ph type="subTitle" idx="1"/>
          </p:nvPr>
        </p:nvSpPr>
        <p:spPr>
          <a:xfrm>
            <a:off x="378554" y="2025210"/>
            <a:ext cx="8160098" cy="4060877"/>
          </a:xfrm>
        </p:spPr>
        <p:txBody>
          <a:bodyPr/>
          <a:lstStyle/>
          <a:p>
            <a:r>
              <a:rPr lang="en-US" sz="2400" dirty="0" smtClean="0">
                <a:solidFill>
                  <a:schemeClr val="tx1">
                    <a:lumMod val="95000"/>
                    <a:lumOff val="5000"/>
                  </a:schemeClr>
                </a:solidFill>
              </a:rPr>
              <a:t>Software </a:t>
            </a:r>
            <a:r>
              <a:rPr lang="en-US" sz="2400" dirty="0">
                <a:solidFill>
                  <a:schemeClr val="tx1">
                    <a:lumMod val="95000"/>
                    <a:lumOff val="5000"/>
                  </a:schemeClr>
                </a:solidFill>
              </a:rPr>
              <a:t>and Data Carpentry Instructor &amp; Helper Retreat</a:t>
            </a:r>
          </a:p>
          <a:p>
            <a:r>
              <a:rPr lang="en-US" sz="2400" dirty="0">
                <a:solidFill>
                  <a:schemeClr val="tx1">
                    <a:lumMod val="95000"/>
                    <a:lumOff val="5000"/>
                  </a:schemeClr>
                </a:solidFill>
              </a:rPr>
              <a:t>November 14, </a:t>
            </a:r>
            <a:r>
              <a:rPr lang="en-US" sz="2400" dirty="0" smtClean="0">
                <a:solidFill>
                  <a:schemeClr val="tx1">
                    <a:lumMod val="95000"/>
                    <a:lumOff val="5000"/>
                  </a:schemeClr>
                </a:solidFill>
              </a:rPr>
              <a:t>2015</a:t>
            </a:r>
            <a:endParaRPr lang="en-US" dirty="0" smtClean="0">
              <a:solidFill>
                <a:schemeClr val="tx1">
                  <a:lumMod val="95000"/>
                  <a:lumOff val="5000"/>
                </a:schemeClr>
              </a:solidFill>
            </a:endParaRPr>
          </a:p>
          <a:p>
            <a:r>
              <a:rPr lang="en-US" dirty="0" err="1" smtClean="0">
                <a:solidFill>
                  <a:schemeClr val="tx1">
                    <a:lumMod val="95000"/>
                    <a:lumOff val="5000"/>
                  </a:schemeClr>
                </a:solidFill>
              </a:rPr>
              <a:t>Lex</a:t>
            </a:r>
            <a:r>
              <a:rPr lang="en-US" dirty="0" smtClean="0">
                <a:solidFill>
                  <a:schemeClr val="tx1">
                    <a:lumMod val="95000"/>
                    <a:lumOff val="5000"/>
                  </a:schemeClr>
                </a:solidFill>
              </a:rPr>
              <a:t> Nederbragt</a:t>
            </a:r>
          </a:p>
          <a:p>
            <a:endParaRPr lang="en-US" dirty="0" smtClean="0">
              <a:solidFill>
                <a:schemeClr val="tx1">
                  <a:lumMod val="95000"/>
                  <a:lumOff val="5000"/>
                </a:schemeClr>
              </a:solidFill>
            </a:endParaRPr>
          </a:p>
          <a:p>
            <a:r>
              <a:rPr lang="en-US" dirty="0" smtClean="0">
                <a:solidFill>
                  <a:schemeClr val="tx1">
                    <a:lumMod val="95000"/>
                    <a:lumOff val="5000"/>
                  </a:schemeClr>
                </a:solidFill>
              </a:rPr>
              <a:t>Centre </a:t>
            </a:r>
            <a:r>
              <a:rPr lang="en-US" dirty="0">
                <a:solidFill>
                  <a:schemeClr val="tx1">
                    <a:lumMod val="95000"/>
                    <a:lumOff val="5000"/>
                  </a:schemeClr>
                </a:solidFill>
              </a:rPr>
              <a:t>for Evolutionary and Ecological </a:t>
            </a:r>
            <a:r>
              <a:rPr lang="en-US" dirty="0" smtClean="0">
                <a:solidFill>
                  <a:schemeClr val="tx1">
                    <a:lumMod val="95000"/>
                    <a:lumOff val="5000"/>
                  </a:schemeClr>
                </a:solidFill>
              </a:rPr>
              <a:t>Synthesis</a:t>
            </a:r>
          </a:p>
          <a:p>
            <a:r>
              <a:rPr lang="en-US" dirty="0" smtClean="0">
                <a:solidFill>
                  <a:schemeClr val="tx1">
                    <a:lumMod val="95000"/>
                    <a:lumOff val="5000"/>
                  </a:schemeClr>
                </a:solidFill>
              </a:rPr>
              <a:t>University of Oslo</a:t>
            </a:r>
          </a:p>
          <a:p>
            <a:endParaRPr lang="en-US" dirty="0" smtClean="0">
              <a:solidFill>
                <a:schemeClr val="tx1">
                  <a:lumMod val="95000"/>
                  <a:lumOff val="5000"/>
                </a:schemeClr>
              </a:solidFill>
            </a:endParaRPr>
          </a:p>
          <a:p>
            <a:r>
              <a:rPr lang="en-US" sz="2000" dirty="0">
                <a:solidFill>
                  <a:schemeClr val="tx1">
                    <a:lumMod val="95000"/>
                    <a:lumOff val="5000"/>
                  </a:schemeClr>
                </a:solidFill>
              </a:rPr>
              <a:t>http://</a:t>
            </a:r>
            <a:r>
              <a:rPr lang="en-US" sz="2000" dirty="0" err="1">
                <a:solidFill>
                  <a:schemeClr val="tx1">
                    <a:lumMod val="95000"/>
                    <a:lumOff val="5000"/>
                  </a:schemeClr>
                </a:solidFill>
              </a:rPr>
              <a:t>pad.software-carpentry.org</a:t>
            </a:r>
            <a:r>
              <a:rPr lang="en-US" sz="2000" dirty="0">
                <a:solidFill>
                  <a:schemeClr val="tx1">
                    <a:lumMod val="95000"/>
                    <a:lumOff val="5000"/>
                  </a:schemeClr>
                </a:solidFill>
              </a:rPr>
              <a:t>/swc-instructor-retreat-2015-3PM-UTC</a:t>
            </a:r>
          </a:p>
          <a:p>
            <a:endParaRPr lang="en-US" dirty="0">
              <a:solidFill>
                <a:schemeClr val="tx1">
                  <a:lumMod val="95000"/>
                  <a:lumOff val="5000"/>
                </a:schemeClr>
              </a:solidFill>
            </a:endParaRPr>
          </a:p>
          <a:p>
            <a:endParaRPr lang="en-US" dirty="0">
              <a:solidFill>
                <a:schemeClr val="tx1">
                  <a:lumMod val="95000"/>
                  <a:lumOff val="5000"/>
                </a:schemeClr>
              </a:solidFill>
            </a:endParaRPr>
          </a:p>
        </p:txBody>
      </p:sp>
    </p:spTree>
    <p:extLst>
      <p:ext uri="{BB962C8B-B14F-4D97-AF65-F5344CB8AC3E}">
        <p14:creationId xmlns:p14="http://schemas.microsoft.com/office/powerpoint/2010/main" val="3662196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Genomes</a:t>
            </a:r>
            <a:endParaRPr lang="en-US" dirty="0"/>
          </a:p>
        </p:txBody>
      </p:sp>
      <p:sp>
        <p:nvSpPr>
          <p:cNvPr id="4" name="Rectangle 3"/>
          <p:cNvSpPr/>
          <p:nvPr/>
        </p:nvSpPr>
        <p:spPr>
          <a:xfrm>
            <a:off x="113395" y="6094362"/>
            <a:ext cx="8912955" cy="646331"/>
          </a:xfrm>
          <a:prstGeom prst="rect">
            <a:avLst/>
          </a:prstGeom>
        </p:spPr>
        <p:txBody>
          <a:bodyPr wrap="square">
            <a:spAutoFit/>
          </a:bodyPr>
          <a:lstStyle/>
          <a:p>
            <a:r>
              <a:rPr lang="en-US" sz="1200" dirty="0" smtClean="0"/>
              <a:t>Graham </a:t>
            </a:r>
            <a:r>
              <a:rPr lang="en-US" sz="1200" dirty="0"/>
              <a:t>Beards </a:t>
            </a:r>
            <a:r>
              <a:rPr lang="en-US" sz="1200" dirty="0" smtClean="0"/>
              <a:t>-CC </a:t>
            </a:r>
            <a:r>
              <a:rPr lang="en-US" sz="1200" dirty="0"/>
              <a:t>BY 3.0 via Commons - https://</a:t>
            </a:r>
            <a:r>
              <a:rPr lang="en-US" sz="1200" dirty="0" err="1"/>
              <a:t>commons.wikimedia.org</a:t>
            </a:r>
            <a:r>
              <a:rPr lang="en-US" sz="1200" dirty="0"/>
              <a:t>/wiki/</a:t>
            </a:r>
            <a:r>
              <a:rPr lang="en-US" sz="1200" dirty="0" err="1"/>
              <a:t>File:Rotavirus_Reconstruction.jpg</a:t>
            </a:r>
            <a:r>
              <a:rPr lang="en-US" sz="1200" dirty="0"/>
              <a:t>#/media/</a:t>
            </a:r>
            <a:r>
              <a:rPr lang="en-US" sz="1200" dirty="0" err="1" smtClean="0"/>
              <a:t>File:Rotavirus_Reconstruction.jpg</a:t>
            </a:r>
            <a:r>
              <a:rPr lang="en-US" sz="1200" dirty="0" smtClean="0"/>
              <a:t> &amp; Rocky </a:t>
            </a:r>
            <a:r>
              <a:rPr lang="en-US" sz="1200" dirty="0"/>
              <a:t>Mountain Laboratories, NIAID, NIH Public Domain via Commons - https://</a:t>
            </a:r>
            <a:r>
              <a:rPr lang="en-US" sz="1200" dirty="0" err="1"/>
              <a:t>commons.wikimedia.org</a:t>
            </a:r>
            <a:r>
              <a:rPr lang="en-US" sz="1200" dirty="0"/>
              <a:t>/wiki/</a:t>
            </a:r>
            <a:r>
              <a:rPr lang="en-US" sz="1200" dirty="0" err="1"/>
              <a:t>File:EscherichiaColi_NIAID.jpg</a:t>
            </a:r>
            <a:r>
              <a:rPr lang="en-US" sz="1200" dirty="0"/>
              <a:t>#/media/</a:t>
            </a:r>
            <a:r>
              <a:rPr lang="en-US" sz="1200" dirty="0" err="1" smtClean="0"/>
              <a:t>File:EscherichiaColi_NIAID.jpg</a:t>
            </a:r>
            <a:endParaRPr lang="en-US" sz="1200" dirty="0"/>
          </a:p>
        </p:txBody>
      </p:sp>
      <p:pic>
        <p:nvPicPr>
          <p:cNvPr id="5" name="Picture 4"/>
          <p:cNvPicPr>
            <a:picLocks noChangeAspect="1"/>
          </p:cNvPicPr>
          <p:nvPr/>
        </p:nvPicPr>
        <p:blipFill>
          <a:blip r:embed="rId2"/>
          <a:stretch>
            <a:fillRect/>
          </a:stretch>
        </p:blipFill>
        <p:spPr>
          <a:xfrm>
            <a:off x="508654" y="1372167"/>
            <a:ext cx="1813001" cy="1588642"/>
          </a:xfrm>
          <a:prstGeom prst="rect">
            <a:avLst/>
          </a:prstGeom>
        </p:spPr>
      </p:pic>
      <p:pic>
        <p:nvPicPr>
          <p:cNvPr id="7" name="Picture 6"/>
          <p:cNvPicPr>
            <a:picLocks noChangeAspect="1"/>
          </p:cNvPicPr>
          <p:nvPr/>
        </p:nvPicPr>
        <p:blipFill>
          <a:blip r:embed="rId3"/>
          <a:stretch>
            <a:fillRect/>
          </a:stretch>
        </p:blipFill>
        <p:spPr>
          <a:xfrm>
            <a:off x="3866816" y="1454342"/>
            <a:ext cx="1791663" cy="1506467"/>
          </a:xfrm>
          <a:prstGeom prst="rect">
            <a:avLst/>
          </a:prstGeom>
        </p:spPr>
      </p:pic>
      <p:pic>
        <p:nvPicPr>
          <p:cNvPr id="8" name="Picture 7"/>
          <p:cNvPicPr>
            <a:picLocks noChangeAspect="1"/>
          </p:cNvPicPr>
          <p:nvPr/>
        </p:nvPicPr>
        <p:blipFill>
          <a:blip r:embed="rId4">
            <a:alphaModFix/>
          </a:blip>
          <a:stretch>
            <a:fillRect/>
          </a:stretch>
        </p:blipFill>
        <p:spPr>
          <a:xfrm>
            <a:off x="6808600" y="1372167"/>
            <a:ext cx="1878200" cy="2657829"/>
          </a:xfrm>
          <a:prstGeom prst="rect">
            <a:avLst/>
          </a:prstGeom>
          <a:noFill/>
        </p:spPr>
      </p:pic>
      <p:sp>
        <p:nvSpPr>
          <p:cNvPr id="9" name="TextBox 8"/>
          <p:cNvSpPr txBox="1"/>
          <p:nvPr/>
        </p:nvSpPr>
        <p:spPr>
          <a:xfrm>
            <a:off x="457200" y="3141242"/>
            <a:ext cx="1915909" cy="646331"/>
          </a:xfrm>
          <a:prstGeom prst="rect">
            <a:avLst/>
          </a:prstGeom>
          <a:noFill/>
        </p:spPr>
        <p:txBody>
          <a:bodyPr wrap="none" rtlCol="0">
            <a:spAutoFit/>
          </a:bodyPr>
          <a:lstStyle/>
          <a:p>
            <a:pPr algn="ctr"/>
            <a:r>
              <a:rPr lang="en-US" dirty="0" smtClean="0"/>
              <a:t>Rotavirus</a:t>
            </a:r>
          </a:p>
          <a:p>
            <a:pPr algn="ctr"/>
            <a:r>
              <a:rPr lang="en-US" dirty="0" smtClean="0"/>
              <a:t>18,555 characters</a:t>
            </a:r>
            <a:endParaRPr lang="en-US" dirty="0"/>
          </a:p>
        </p:txBody>
      </p:sp>
      <p:sp>
        <p:nvSpPr>
          <p:cNvPr id="10" name="TextBox 9"/>
          <p:cNvSpPr txBox="1"/>
          <p:nvPr/>
        </p:nvSpPr>
        <p:spPr>
          <a:xfrm>
            <a:off x="3386685" y="3293642"/>
            <a:ext cx="2627680" cy="646331"/>
          </a:xfrm>
          <a:prstGeom prst="rect">
            <a:avLst/>
          </a:prstGeom>
          <a:noFill/>
        </p:spPr>
        <p:txBody>
          <a:bodyPr wrap="none" rtlCol="0">
            <a:spAutoFit/>
          </a:bodyPr>
          <a:lstStyle/>
          <a:p>
            <a:pPr algn="ctr"/>
            <a:r>
              <a:rPr lang="en-US" dirty="0"/>
              <a:t>Escherichia coli </a:t>
            </a:r>
            <a:r>
              <a:rPr lang="en-US" dirty="0" smtClean="0"/>
              <a:t>bacterium</a:t>
            </a:r>
          </a:p>
          <a:p>
            <a:pPr algn="ctr"/>
            <a:r>
              <a:rPr lang="en-US" dirty="0" smtClean="0"/>
              <a:t>4 to 5 million characters</a:t>
            </a:r>
            <a:endParaRPr lang="en-US" dirty="0"/>
          </a:p>
        </p:txBody>
      </p:sp>
      <p:sp>
        <p:nvSpPr>
          <p:cNvPr id="11" name="TextBox 10"/>
          <p:cNvSpPr txBox="1"/>
          <p:nvPr/>
        </p:nvSpPr>
        <p:spPr>
          <a:xfrm>
            <a:off x="6729345" y="4028548"/>
            <a:ext cx="2201632" cy="646331"/>
          </a:xfrm>
          <a:prstGeom prst="rect">
            <a:avLst/>
          </a:prstGeom>
          <a:noFill/>
        </p:spPr>
        <p:txBody>
          <a:bodyPr wrap="none" rtlCol="0">
            <a:spAutoFit/>
          </a:bodyPr>
          <a:lstStyle/>
          <a:p>
            <a:pPr algn="ctr"/>
            <a:r>
              <a:rPr lang="en-US" dirty="0" smtClean="0"/>
              <a:t>Homo sapiens</a:t>
            </a:r>
          </a:p>
          <a:p>
            <a:pPr algn="ctr"/>
            <a:r>
              <a:rPr lang="en-US" dirty="0" smtClean="0"/>
              <a:t>3.2 billion characters</a:t>
            </a:r>
            <a:endParaRPr lang="en-US" dirty="0"/>
          </a:p>
        </p:txBody>
      </p:sp>
      <p:sp>
        <p:nvSpPr>
          <p:cNvPr id="12" name="TextBox 11"/>
          <p:cNvSpPr txBox="1"/>
          <p:nvPr/>
        </p:nvSpPr>
        <p:spPr>
          <a:xfrm>
            <a:off x="457200" y="4661350"/>
            <a:ext cx="2672526" cy="369332"/>
          </a:xfrm>
          <a:prstGeom prst="rect">
            <a:avLst/>
          </a:prstGeom>
          <a:noFill/>
        </p:spPr>
        <p:txBody>
          <a:bodyPr wrap="none" rtlCol="0">
            <a:spAutoFit/>
          </a:bodyPr>
          <a:lstStyle/>
          <a:p>
            <a:r>
              <a:rPr lang="en-US" dirty="0" smtClean="0"/>
              <a:t>‘Characters’:  A, C, G and T</a:t>
            </a:r>
            <a:endParaRPr lang="en-US" dirty="0"/>
          </a:p>
        </p:txBody>
      </p:sp>
    </p:spTree>
    <p:extLst>
      <p:ext uri="{BB962C8B-B14F-4D97-AF65-F5344CB8AC3E}">
        <p14:creationId xmlns:p14="http://schemas.microsoft.com/office/powerpoint/2010/main" val="11850382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grpSp>
        <p:nvGrpSpPr>
          <p:cNvPr id="3" name="Group 2"/>
          <p:cNvGrpSpPr/>
          <p:nvPr/>
        </p:nvGrpSpPr>
        <p:grpSpPr>
          <a:xfrm>
            <a:off x="457200" y="2039108"/>
            <a:ext cx="2186838" cy="1739679"/>
            <a:chOff x="3665612" y="2965719"/>
            <a:chExt cx="1833555" cy="1392309"/>
          </a:xfrm>
        </p:grpSpPr>
        <p:pic>
          <p:nvPicPr>
            <p:cNvPr id="4" name="Picture 3"/>
            <p:cNvPicPr>
              <a:picLocks noChangeAspect="1"/>
            </p:cNvPicPr>
            <p:nvPr/>
          </p:nvPicPr>
          <p:blipFill rotWithShape="1">
            <a:blip r:embed="rId2"/>
            <a:srcRect b="7887"/>
            <a:stretch/>
          </p:blipFill>
          <p:spPr>
            <a:xfrm>
              <a:off x="3813944" y="2965719"/>
              <a:ext cx="1536895" cy="1053755"/>
            </a:xfrm>
            <a:prstGeom prst="rect">
              <a:avLst/>
            </a:prstGeom>
          </p:spPr>
        </p:pic>
        <p:sp>
          <p:nvSpPr>
            <p:cNvPr id="5" name="TextBox 4"/>
            <p:cNvSpPr txBox="1"/>
            <p:nvPr/>
          </p:nvSpPr>
          <p:spPr>
            <a:xfrm>
              <a:off x="3665612" y="4019474"/>
              <a:ext cx="1833555" cy="338554"/>
            </a:xfrm>
            <a:prstGeom prst="rect">
              <a:avLst/>
            </a:prstGeom>
            <a:noFill/>
          </p:spPr>
          <p:txBody>
            <a:bodyPr wrap="none" rtlCol="0">
              <a:spAutoFit/>
            </a:bodyPr>
            <a:lstStyle/>
            <a:p>
              <a:pPr algn="ctr"/>
              <a:r>
                <a:rPr lang="en-US" sz="1600" dirty="0" err="1" smtClean="0"/>
                <a:t>HiSeq</a:t>
              </a:r>
              <a:r>
                <a:rPr lang="en-US" sz="1600" dirty="0" smtClean="0"/>
                <a:t> from </a:t>
              </a:r>
              <a:r>
                <a:rPr lang="en-US" sz="1600" dirty="0" err="1" smtClean="0"/>
                <a:t>Illumina</a:t>
              </a:r>
              <a:endParaRPr lang="en-US" sz="1600" dirty="0"/>
            </a:p>
          </p:txBody>
        </p:sp>
      </p:grpSp>
      <p:grpSp>
        <p:nvGrpSpPr>
          <p:cNvPr id="9" name="Group 8"/>
          <p:cNvGrpSpPr/>
          <p:nvPr/>
        </p:nvGrpSpPr>
        <p:grpSpPr>
          <a:xfrm>
            <a:off x="3112609" y="1874649"/>
            <a:ext cx="2012907" cy="2068596"/>
            <a:chOff x="746457" y="2419808"/>
            <a:chExt cx="2012907" cy="2068596"/>
          </a:xfrm>
        </p:grpSpPr>
        <p:sp>
          <p:nvSpPr>
            <p:cNvPr id="10" name="TextBox 9"/>
            <p:cNvSpPr txBox="1"/>
            <p:nvPr/>
          </p:nvSpPr>
          <p:spPr>
            <a:xfrm>
              <a:off x="890635" y="3903628"/>
              <a:ext cx="1724551" cy="584776"/>
            </a:xfrm>
            <a:prstGeom prst="rect">
              <a:avLst/>
            </a:prstGeom>
            <a:noFill/>
          </p:spPr>
          <p:txBody>
            <a:bodyPr wrap="none" rtlCol="0">
              <a:spAutoFit/>
            </a:bodyPr>
            <a:lstStyle/>
            <a:p>
              <a:pPr algn="ctr"/>
              <a:r>
                <a:rPr lang="en-US" sz="1600" dirty="0" smtClean="0"/>
                <a:t>RS II from</a:t>
              </a:r>
            </a:p>
            <a:p>
              <a:pPr algn="ctr"/>
              <a:r>
                <a:rPr lang="en-US" sz="1600" dirty="0" smtClean="0"/>
                <a:t>Pacific Biosciences</a:t>
              </a:r>
              <a:endParaRPr lang="en-US" sz="1600" dirty="0"/>
            </a:p>
          </p:txBody>
        </p:sp>
        <p:pic>
          <p:nvPicPr>
            <p:cNvPr id="11" name="Picture 10"/>
            <p:cNvPicPr>
              <a:picLocks noChangeAspect="1"/>
            </p:cNvPicPr>
            <p:nvPr/>
          </p:nvPicPr>
          <p:blipFill rotWithShape="1">
            <a:blip r:embed="rId3"/>
            <a:srcRect r="38610" b="10491"/>
            <a:stretch/>
          </p:blipFill>
          <p:spPr>
            <a:xfrm>
              <a:off x="746457" y="2419808"/>
              <a:ext cx="2012907" cy="1501257"/>
            </a:xfrm>
            <a:prstGeom prst="rect">
              <a:avLst/>
            </a:prstGeom>
          </p:spPr>
        </p:pic>
      </p:grpSp>
      <p:grpSp>
        <p:nvGrpSpPr>
          <p:cNvPr id="14" name="Group 13"/>
          <p:cNvGrpSpPr/>
          <p:nvPr/>
        </p:nvGrpSpPr>
        <p:grpSpPr>
          <a:xfrm>
            <a:off x="6246494" y="1809722"/>
            <a:ext cx="1952064" cy="2198451"/>
            <a:chOff x="6246494" y="2753809"/>
            <a:chExt cx="1952064" cy="2198451"/>
          </a:xfrm>
        </p:grpSpPr>
        <p:pic>
          <p:nvPicPr>
            <p:cNvPr id="12" name="Picture 11"/>
            <p:cNvPicPr>
              <a:picLocks noChangeAspect="1"/>
            </p:cNvPicPr>
            <p:nvPr/>
          </p:nvPicPr>
          <p:blipFill rotWithShape="1">
            <a:blip r:embed="rId4"/>
            <a:srcRect r="20008"/>
            <a:stretch/>
          </p:blipFill>
          <p:spPr>
            <a:xfrm>
              <a:off x="6246494" y="2753809"/>
              <a:ext cx="1952064" cy="1628142"/>
            </a:xfrm>
            <a:prstGeom prst="rect">
              <a:avLst/>
            </a:prstGeom>
          </p:spPr>
        </p:pic>
        <p:sp>
          <p:nvSpPr>
            <p:cNvPr id="13" name="TextBox 12"/>
            <p:cNvSpPr txBox="1"/>
            <p:nvPr/>
          </p:nvSpPr>
          <p:spPr>
            <a:xfrm>
              <a:off x="6401378" y="4367484"/>
              <a:ext cx="1642297" cy="584776"/>
            </a:xfrm>
            <a:prstGeom prst="rect">
              <a:avLst/>
            </a:prstGeom>
            <a:noFill/>
          </p:spPr>
          <p:txBody>
            <a:bodyPr wrap="none" rtlCol="0">
              <a:spAutoFit/>
            </a:bodyPr>
            <a:lstStyle/>
            <a:p>
              <a:pPr algn="ctr"/>
              <a:r>
                <a:rPr lang="en-US" sz="1600" dirty="0" err="1" smtClean="0"/>
                <a:t>MinION</a:t>
              </a:r>
              <a:r>
                <a:rPr lang="en-US" sz="1600" dirty="0" smtClean="0"/>
                <a:t> from</a:t>
              </a:r>
            </a:p>
            <a:p>
              <a:pPr algn="ctr"/>
              <a:r>
                <a:rPr lang="en-US" sz="1600" dirty="0" smtClean="0"/>
                <a:t>Oxford </a:t>
              </a:r>
              <a:r>
                <a:rPr lang="en-US" sz="1600" dirty="0" err="1" smtClean="0"/>
                <a:t>Nanopore</a:t>
              </a:r>
              <a:endParaRPr lang="en-US" sz="1600" dirty="0"/>
            </a:p>
          </p:txBody>
        </p:sp>
      </p:grpSp>
      <p:sp>
        <p:nvSpPr>
          <p:cNvPr id="15" name="TextBox 14"/>
          <p:cNvSpPr txBox="1"/>
          <p:nvPr/>
        </p:nvSpPr>
        <p:spPr>
          <a:xfrm>
            <a:off x="484152" y="4233190"/>
            <a:ext cx="2223686" cy="646331"/>
          </a:xfrm>
          <a:prstGeom prst="rect">
            <a:avLst/>
          </a:prstGeom>
          <a:noFill/>
        </p:spPr>
        <p:txBody>
          <a:bodyPr wrap="none" rtlCol="0">
            <a:spAutoFit/>
          </a:bodyPr>
          <a:lstStyle/>
          <a:p>
            <a:pPr algn="ctr"/>
            <a:r>
              <a:rPr lang="en-US" dirty="0" smtClean="0"/>
              <a:t>125 to 300 </a:t>
            </a:r>
            <a:r>
              <a:rPr lang="en-US" dirty="0" smtClean="0"/>
              <a:t>characters</a:t>
            </a:r>
          </a:p>
          <a:p>
            <a:pPr algn="ctr"/>
            <a:r>
              <a:rPr lang="en-US" dirty="0" smtClean="0"/>
              <a:t>Billions of them</a:t>
            </a:r>
            <a:endParaRPr lang="en-US" dirty="0"/>
          </a:p>
        </p:txBody>
      </p:sp>
      <p:sp>
        <p:nvSpPr>
          <p:cNvPr id="16" name="TextBox 15"/>
          <p:cNvSpPr txBox="1"/>
          <p:nvPr/>
        </p:nvSpPr>
        <p:spPr>
          <a:xfrm>
            <a:off x="2815243" y="4233190"/>
            <a:ext cx="2532890" cy="646331"/>
          </a:xfrm>
          <a:prstGeom prst="rect">
            <a:avLst/>
          </a:prstGeom>
          <a:noFill/>
        </p:spPr>
        <p:txBody>
          <a:bodyPr wrap="none" rtlCol="0">
            <a:spAutoFit/>
          </a:bodyPr>
          <a:lstStyle/>
          <a:p>
            <a:pPr algn="ctr"/>
            <a:r>
              <a:rPr lang="en-US" dirty="0" smtClean="0"/>
              <a:t>Up to 75,000 characters</a:t>
            </a:r>
          </a:p>
          <a:p>
            <a:pPr algn="ctr"/>
            <a:r>
              <a:rPr lang="en-US" dirty="0" smtClean="0"/>
              <a:t>Around a million of them</a:t>
            </a:r>
            <a:endParaRPr lang="en-US" dirty="0"/>
          </a:p>
        </p:txBody>
      </p:sp>
      <p:sp>
        <p:nvSpPr>
          <p:cNvPr id="17" name="TextBox 16"/>
          <p:cNvSpPr txBox="1"/>
          <p:nvPr/>
        </p:nvSpPr>
        <p:spPr>
          <a:xfrm>
            <a:off x="5997986" y="4233190"/>
            <a:ext cx="2550247" cy="646331"/>
          </a:xfrm>
          <a:prstGeom prst="rect">
            <a:avLst/>
          </a:prstGeom>
          <a:noFill/>
        </p:spPr>
        <p:txBody>
          <a:bodyPr wrap="none" rtlCol="0">
            <a:spAutoFit/>
          </a:bodyPr>
          <a:lstStyle/>
          <a:p>
            <a:pPr algn="ctr"/>
            <a:r>
              <a:rPr lang="en-US" dirty="0" smtClean="0"/>
              <a:t>Up to 100,000 characters</a:t>
            </a:r>
          </a:p>
          <a:p>
            <a:pPr algn="ctr"/>
            <a:r>
              <a:rPr lang="en-US" dirty="0" smtClean="0"/>
              <a:t>Half a million of them</a:t>
            </a:r>
            <a:endParaRPr lang="en-US" dirty="0"/>
          </a:p>
        </p:txBody>
      </p:sp>
    </p:spTree>
    <p:extLst>
      <p:ext uri="{BB962C8B-B14F-4D97-AF65-F5344CB8AC3E}">
        <p14:creationId xmlns:p14="http://schemas.microsoft.com/office/powerpoint/2010/main" val="182681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317510" y="1155236"/>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2340950" y="1763665"/>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622311" y="2132997"/>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4091991" y="2516440"/>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4351681" y="1203384"/>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87792" y="270110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5501969" y="3653931"/>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5547327" y="1827549"/>
            <a:ext cx="29460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870412" y="3469265"/>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2550923" y="415934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5012120" y="5211127"/>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23182" y="5179060"/>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Tree>
    <p:extLst>
      <p:ext uri="{BB962C8B-B14F-4D97-AF65-F5344CB8AC3E}">
        <p14:creationId xmlns:p14="http://schemas.microsoft.com/office/powerpoint/2010/main" val="10860289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1502190" y="2175241"/>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1845990" y="2376890"/>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2118150" y="2578539"/>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2465815" y="2780188"/>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2769495" y="2981837"/>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065459" y="318348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3371178" y="3385135"/>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3648993" y="3586784"/>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3994175" y="3788433"/>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4303070" y="3990082"/>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4586569" y="4191731"/>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875924" y="4393382"/>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32" name="Rectangle 31"/>
          <p:cNvSpPr/>
          <p:nvPr/>
        </p:nvSpPr>
        <p:spPr>
          <a:xfrm>
            <a:off x="1891350" y="4697034"/>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Tree>
    <p:extLst>
      <p:ext uri="{BB962C8B-B14F-4D97-AF65-F5344CB8AC3E}">
        <p14:creationId xmlns:p14="http://schemas.microsoft.com/office/powerpoint/2010/main" val="2606811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664" y="987856"/>
            <a:ext cx="7959699" cy="5011937"/>
          </a:xfrm>
          <a:prstGeom prst="rect">
            <a:avLst/>
          </a:prstGeom>
        </p:spPr>
      </p:pic>
      <p:sp>
        <p:nvSpPr>
          <p:cNvPr id="6" name="Rectangle 5"/>
          <p:cNvSpPr/>
          <p:nvPr/>
        </p:nvSpPr>
        <p:spPr>
          <a:xfrm>
            <a:off x="4244514" y="6488668"/>
            <a:ext cx="4899486" cy="369332"/>
          </a:xfrm>
          <a:prstGeom prst="rect">
            <a:avLst/>
          </a:prstGeom>
        </p:spPr>
        <p:txBody>
          <a:bodyPr wrap="none">
            <a:spAutoFit/>
          </a:bodyPr>
          <a:lstStyle/>
          <a:p>
            <a:r>
              <a:rPr lang="en-US" dirty="0" err="1" smtClean="0"/>
              <a:t>Compeau</a:t>
            </a:r>
            <a:r>
              <a:rPr lang="en-US" dirty="0" smtClean="0"/>
              <a:t> &amp; </a:t>
            </a:r>
            <a:r>
              <a:rPr lang="en-US" dirty="0" err="1" smtClean="0"/>
              <a:t>Pevzner</a:t>
            </a:r>
            <a:r>
              <a:rPr lang="en-US" dirty="0"/>
              <a:t> 2010 http://</a:t>
            </a:r>
            <a:r>
              <a:rPr lang="en-US" dirty="0" err="1" smtClean="0"/>
              <a:t>cseweb.ucsd.edu</a:t>
            </a:r>
            <a:endParaRPr lang="en-US" dirty="0"/>
          </a:p>
        </p:txBody>
      </p:sp>
      <p:sp>
        <p:nvSpPr>
          <p:cNvPr id="4" name="Title 1"/>
          <p:cNvSpPr>
            <a:spLocks noGrp="1"/>
          </p:cNvSpPr>
          <p:nvPr>
            <p:ph type="title"/>
          </p:nvPr>
        </p:nvSpPr>
        <p:spPr>
          <a:xfrm>
            <a:off x="457200" y="9595"/>
            <a:ext cx="8229600" cy="1143000"/>
          </a:xfrm>
        </p:spPr>
        <p:txBody>
          <a:bodyPr/>
          <a:lstStyle/>
          <a:p>
            <a:r>
              <a:rPr lang="en-US" dirty="0" smtClean="0"/>
              <a:t>An analogy</a:t>
            </a:r>
            <a:endParaRPr lang="en-US" dirty="0"/>
          </a:p>
        </p:txBody>
      </p:sp>
    </p:spTree>
    <p:extLst>
      <p:ext uri="{BB962C8B-B14F-4D97-AF65-F5344CB8AC3E}">
        <p14:creationId xmlns:p14="http://schemas.microsoft.com/office/powerpoint/2010/main" val="24308096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sp>
        <p:nvSpPr>
          <p:cNvPr id="3" name="TextBox 2"/>
          <p:cNvSpPr txBox="1"/>
          <p:nvPr/>
        </p:nvSpPr>
        <p:spPr>
          <a:xfrm>
            <a:off x="1" y="6279261"/>
            <a:ext cx="9144000" cy="523220"/>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a:p>
            <a:r>
              <a:rPr lang="en-US" sz="1400" dirty="0" smtClean="0"/>
              <a:t>Quote: https</a:t>
            </a:r>
            <a:r>
              <a:rPr lang="en-US" sz="1400" dirty="0"/>
              <a:t>://</a:t>
            </a:r>
            <a:r>
              <a:rPr lang="en-US" sz="1400" dirty="0" err="1"/>
              <a:t>en.wikisource.org</a:t>
            </a:r>
            <a:r>
              <a:rPr lang="en-US" sz="1400" dirty="0"/>
              <a:t>/wiki/</a:t>
            </a:r>
            <a:r>
              <a:rPr lang="en-US" sz="1400" dirty="0" err="1"/>
              <a:t>A_Tale_of_Two_Cities</a:t>
            </a:r>
            <a:r>
              <a:rPr lang="en-US" sz="1400" dirty="0"/>
              <a:t>/</a:t>
            </a:r>
            <a:r>
              <a:rPr lang="en-US" sz="1400" dirty="0" err="1"/>
              <a:t>Book_the_First</a:t>
            </a:r>
            <a:r>
              <a:rPr lang="en-US" sz="1400" dirty="0"/>
              <a:t>/</a:t>
            </a:r>
            <a:r>
              <a:rPr lang="en-US" sz="1400" dirty="0" err="1"/>
              <a:t>Chapter_I</a:t>
            </a:r>
            <a:endParaRPr lang="en-US" sz="1400" dirty="0"/>
          </a:p>
        </p:txBody>
      </p:sp>
      <p:sp>
        <p:nvSpPr>
          <p:cNvPr id="4" name="Rectangle 3"/>
          <p:cNvSpPr/>
          <p:nvPr/>
        </p:nvSpPr>
        <p:spPr>
          <a:xfrm>
            <a:off x="710779" y="1443841"/>
            <a:ext cx="7722442" cy="1477328"/>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a:p>
            <a:endParaRPr lang="en-US" dirty="0"/>
          </a:p>
          <a:p>
            <a:r>
              <a:rPr lang="en-US" dirty="0"/>
              <a:t>Charles Dickens, </a:t>
            </a:r>
            <a:r>
              <a:rPr lang="en-US" dirty="0" smtClean="0"/>
              <a:t>“A </a:t>
            </a:r>
            <a:r>
              <a:rPr lang="en-US" dirty="0"/>
              <a:t>Tale of Two </a:t>
            </a:r>
            <a:r>
              <a:rPr lang="en-US" dirty="0" smtClean="0"/>
              <a:t>Cities”</a:t>
            </a:r>
            <a:endParaRPr lang="en-US" dirty="0"/>
          </a:p>
        </p:txBody>
      </p:sp>
      <p:sp>
        <p:nvSpPr>
          <p:cNvPr id="5" name="TextBox 4"/>
          <p:cNvSpPr txBox="1"/>
          <p:nvPr/>
        </p:nvSpPr>
        <p:spPr>
          <a:xfrm>
            <a:off x="1933474" y="3854105"/>
            <a:ext cx="4915203" cy="523220"/>
          </a:xfrm>
          <a:prstGeom prst="rect">
            <a:avLst/>
          </a:prstGeom>
          <a:noFill/>
        </p:spPr>
        <p:txBody>
          <a:bodyPr wrap="none" rtlCol="0">
            <a:spAutoFit/>
          </a:bodyPr>
          <a:lstStyle/>
          <a:p>
            <a:pPr algn="ctr"/>
            <a:r>
              <a:rPr lang="en-US" sz="2800" dirty="0" smtClean="0"/>
              <a:t>Now we shred a bunch of copies</a:t>
            </a:r>
            <a:endParaRPr lang="en-US" sz="2800" dirty="0"/>
          </a:p>
        </p:txBody>
      </p:sp>
    </p:spTree>
    <p:extLst>
      <p:ext uri="{BB962C8B-B14F-4D97-AF65-F5344CB8AC3E}">
        <p14:creationId xmlns:p14="http://schemas.microsoft.com/office/powerpoint/2010/main" val="1081987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pic>
        <p:nvPicPr>
          <p:cNvPr id="6" name="Picture 5"/>
          <p:cNvPicPr>
            <a:picLocks noChangeAspect="1"/>
          </p:cNvPicPr>
          <p:nvPr/>
        </p:nvPicPr>
        <p:blipFill>
          <a:blip r:embed="rId2"/>
          <a:stretch>
            <a:fillRect/>
          </a:stretch>
        </p:blipFill>
        <p:spPr>
          <a:xfrm>
            <a:off x="629250" y="507475"/>
            <a:ext cx="1980978" cy="5843050"/>
          </a:xfrm>
          <a:prstGeom prst="rect">
            <a:avLst/>
          </a:prstGeom>
        </p:spPr>
      </p:pic>
      <p:sp>
        <p:nvSpPr>
          <p:cNvPr id="7" name="Rectangle 6"/>
          <p:cNvSpPr/>
          <p:nvPr/>
        </p:nvSpPr>
        <p:spPr>
          <a:xfrm>
            <a:off x="3447250" y="1450573"/>
            <a:ext cx="5239550" cy="1200329"/>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p:txBody>
      </p:sp>
      <p:pic>
        <p:nvPicPr>
          <p:cNvPr id="8" name="Picture 7"/>
          <p:cNvPicPr>
            <a:picLocks noChangeAspect="1"/>
          </p:cNvPicPr>
          <p:nvPr/>
        </p:nvPicPr>
        <p:blipFill>
          <a:blip r:embed="rId3"/>
          <a:stretch>
            <a:fillRect/>
          </a:stretch>
        </p:blipFill>
        <p:spPr>
          <a:xfrm>
            <a:off x="3549306" y="2964827"/>
            <a:ext cx="4789241" cy="3502412"/>
          </a:xfrm>
          <a:prstGeom prst="rect">
            <a:avLst/>
          </a:prstGeom>
        </p:spPr>
      </p:pic>
      <p:sp>
        <p:nvSpPr>
          <p:cNvPr id="10" name="TextBox 9"/>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894625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95057" y="388328"/>
            <a:ext cx="8353886" cy="6063158"/>
          </a:xfrm>
          <a:prstGeom prst="rect">
            <a:avLst/>
          </a:prstGeom>
        </p:spPr>
      </p:pic>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1701353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5" name="Picture 4"/>
          <p:cNvPicPr>
            <a:picLocks noChangeAspect="1"/>
          </p:cNvPicPr>
          <p:nvPr/>
        </p:nvPicPr>
        <p:blipFill>
          <a:blip r:embed="rId2"/>
          <a:stretch>
            <a:fillRect/>
          </a:stretch>
        </p:blipFill>
        <p:spPr>
          <a:xfrm>
            <a:off x="0" y="208333"/>
            <a:ext cx="9144000" cy="6028267"/>
          </a:xfrm>
          <a:prstGeom prst="rect">
            <a:avLst/>
          </a:prstGeom>
        </p:spPr>
      </p:pic>
    </p:spTree>
    <p:extLst>
      <p:ext uri="{BB962C8B-B14F-4D97-AF65-F5344CB8AC3E}">
        <p14:creationId xmlns:p14="http://schemas.microsoft.com/office/powerpoint/2010/main" val="13169023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3" name="Picture 2"/>
          <p:cNvPicPr>
            <a:picLocks noChangeAspect="1"/>
          </p:cNvPicPr>
          <p:nvPr/>
        </p:nvPicPr>
        <p:blipFill>
          <a:blip r:embed="rId2"/>
          <a:stretch>
            <a:fillRect/>
          </a:stretch>
        </p:blipFill>
        <p:spPr>
          <a:xfrm>
            <a:off x="0" y="63500"/>
            <a:ext cx="9144000" cy="6716648"/>
          </a:xfrm>
          <a:prstGeom prst="rect">
            <a:avLst/>
          </a:prstGeom>
        </p:spPr>
      </p:pic>
    </p:spTree>
    <p:extLst>
      <p:ext uri="{BB962C8B-B14F-4D97-AF65-F5344CB8AC3E}">
        <p14:creationId xmlns:p14="http://schemas.microsoft.com/office/powerpoint/2010/main" val="10456573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Outline</a:t>
            </a:r>
            <a:endParaRPr lang="en-US" b="1" u="sng" dirty="0"/>
          </a:p>
        </p:txBody>
      </p:sp>
      <p:sp>
        <p:nvSpPr>
          <p:cNvPr id="3" name="TextBox 2"/>
          <p:cNvSpPr txBox="1"/>
          <p:nvPr/>
        </p:nvSpPr>
        <p:spPr>
          <a:xfrm>
            <a:off x="580618" y="1542270"/>
            <a:ext cx="8234972" cy="5114220"/>
          </a:xfrm>
          <a:prstGeom prst="rect">
            <a:avLst/>
          </a:prstGeom>
          <a:noFill/>
        </p:spPr>
        <p:txBody>
          <a:bodyPr wrap="none" rtlCol="0">
            <a:spAutoFit/>
          </a:bodyPr>
          <a:lstStyle/>
          <a:p>
            <a:pPr algn="ctr">
              <a:lnSpc>
                <a:spcPct val="150000"/>
              </a:lnSpc>
            </a:pPr>
            <a:r>
              <a:rPr lang="en-US" sz="4400" dirty="0" smtClean="0"/>
              <a:t>Who am </a:t>
            </a:r>
            <a:r>
              <a:rPr lang="en-US" sz="4400" dirty="0" smtClean="0"/>
              <a:t>I</a:t>
            </a:r>
          </a:p>
          <a:p>
            <a:pPr algn="ctr">
              <a:lnSpc>
                <a:spcPct val="150000"/>
              </a:lnSpc>
            </a:pPr>
            <a:r>
              <a:rPr lang="en-US" sz="4400" dirty="0" smtClean="0"/>
              <a:t>Teaching genome assembly</a:t>
            </a:r>
            <a:endParaRPr lang="en-US" sz="4400" dirty="0" smtClean="0"/>
          </a:p>
          <a:p>
            <a:pPr algn="ctr">
              <a:lnSpc>
                <a:spcPct val="150000"/>
              </a:lnSpc>
            </a:pPr>
            <a:r>
              <a:rPr lang="en-US" sz="4400" dirty="0" smtClean="0"/>
              <a:t>Let’s assemble a genome together</a:t>
            </a:r>
            <a:r>
              <a:rPr lang="en-US" sz="4400" dirty="0" smtClean="0"/>
              <a:t>!</a:t>
            </a:r>
            <a:endParaRPr lang="en-US" sz="4400" dirty="0" smtClean="0"/>
          </a:p>
          <a:p>
            <a:pPr algn="ctr">
              <a:lnSpc>
                <a:spcPct val="150000"/>
              </a:lnSpc>
            </a:pPr>
            <a:r>
              <a:rPr lang="en-US" sz="4400" dirty="0" smtClean="0"/>
              <a:t>Multiple choice </a:t>
            </a:r>
            <a:r>
              <a:rPr lang="en-US" sz="4400" dirty="0" smtClean="0"/>
              <a:t>quizzes</a:t>
            </a:r>
            <a:endParaRPr lang="en-US" sz="4400" dirty="0" smtClean="0"/>
          </a:p>
          <a:p>
            <a:pPr algn="ctr">
              <a:lnSpc>
                <a:spcPct val="150000"/>
              </a:lnSpc>
            </a:pPr>
            <a:r>
              <a:rPr lang="en-US" sz="4400" dirty="0" smtClean="0"/>
              <a:t>Q&amp;A, discussion</a:t>
            </a:r>
            <a:endParaRPr lang="en-US" sz="4400" dirty="0"/>
          </a:p>
        </p:txBody>
      </p:sp>
    </p:spTree>
    <p:extLst>
      <p:ext uri="{BB962C8B-B14F-4D97-AF65-F5344CB8AC3E}">
        <p14:creationId xmlns:p14="http://schemas.microsoft.com/office/powerpoint/2010/main" val="7707676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346639" y="236614"/>
            <a:ext cx="1396310" cy="779786"/>
          </a:xfrm>
          <a:prstGeom prst="rect">
            <a:avLst/>
          </a:prstGeom>
          <a:ln>
            <a:solidFill>
              <a:schemeClr val="tx1"/>
            </a:solidFill>
          </a:ln>
        </p:spPr>
      </p:pic>
    </p:spTree>
    <p:extLst>
      <p:ext uri="{BB962C8B-B14F-4D97-AF65-F5344CB8AC3E}">
        <p14:creationId xmlns:p14="http://schemas.microsoft.com/office/powerpoint/2010/main" val="3117032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Picture 3"/>
          <p:cNvPicPr>
            <a:picLocks noChangeAspect="1" noChangeArrowheads="1"/>
          </p:cNvPicPr>
          <p:nvPr/>
        </p:nvPicPr>
        <p:blipFill rotWithShape="1">
          <a:blip r:embed="rId2"/>
          <a:srcRect t="58461"/>
          <a:stretch/>
        </p:blipFill>
        <p:spPr bwMode="auto">
          <a:xfrm>
            <a:off x="926306" y="4310043"/>
            <a:ext cx="7291388" cy="2240736"/>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9" name="Rectangle 8"/>
          <p:cNvSpPr/>
          <p:nvPr/>
        </p:nvSpPr>
        <p:spPr>
          <a:xfrm>
            <a:off x="2874833" y="4310043"/>
            <a:ext cx="830528" cy="4124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484479" y="957544"/>
            <a:ext cx="1398021" cy="369332"/>
          </a:xfrm>
          <a:prstGeom prst="rect">
            <a:avLst/>
          </a:prstGeom>
        </p:spPr>
        <p:txBody>
          <a:bodyPr wrap="square">
            <a:spAutoFit/>
          </a:bodyPr>
          <a:lstStyle/>
          <a:p>
            <a:r>
              <a:rPr lang="en-US" dirty="0" smtClean="0">
                <a:latin typeface="Courier"/>
                <a:cs typeface="Courier"/>
              </a:rPr>
              <a:t>GACCTACA</a:t>
            </a:r>
            <a:endParaRPr lang="en-US" dirty="0">
              <a:latin typeface="Courier"/>
              <a:cs typeface="Courier"/>
            </a:endParaRPr>
          </a:p>
        </p:txBody>
      </p:sp>
      <p:sp>
        <p:nvSpPr>
          <p:cNvPr id="23" name="Rectangle 22"/>
          <p:cNvSpPr/>
          <p:nvPr/>
        </p:nvSpPr>
        <p:spPr>
          <a:xfrm>
            <a:off x="1617829" y="1137264"/>
            <a:ext cx="1398021" cy="369332"/>
          </a:xfrm>
          <a:prstGeom prst="rect">
            <a:avLst/>
          </a:prstGeom>
        </p:spPr>
        <p:txBody>
          <a:bodyPr wrap="square">
            <a:spAutoFit/>
          </a:bodyPr>
          <a:lstStyle/>
          <a:p>
            <a:r>
              <a:rPr lang="en-US" dirty="0" smtClean="0">
                <a:latin typeface="Courier"/>
                <a:cs typeface="Courier"/>
              </a:rPr>
              <a:t>ACCTACAA</a:t>
            </a:r>
          </a:p>
        </p:txBody>
      </p:sp>
      <p:sp>
        <p:nvSpPr>
          <p:cNvPr id="24" name="Rectangle 23"/>
          <p:cNvSpPr/>
          <p:nvPr/>
        </p:nvSpPr>
        <p:spPr>
          <a:xfrm>
            <a:off x="1757529" y="1316984"/>
            <a:ext cx="1398021" cy="369332"/>
          </a:xfrm>
          <a:prstGeom prst="rect">
            <a:avLst/>
          </a:prstGeom>
        </p:spPr>
        <p:txBody>
          <a:bodyPr wrap="square">
            <a:spAutoFit/>
          </a:bodyPr>
          <a:lstStyle/>
          <a:p>
            <a:r>
              <a:rPr lang="en-US" dirty="0" smtClean="0">
                <a:latin typeface="Courier"/>
                <a:cs typeface="Courier"/>
              </a:rPr>
              <a:t>CCTACAAG</a:t>
            </a:r>
          </a:p>
        </p:txBody>
      </p:sp>
      <p:sp>
        <p:nvSpPr>
          <p:cNvPr id="25" name="Rectangle 24"/>
          <p:cNvSpPr/>
          <p:nvPr/>
        </p:nvSpPr>
        <p:spPr>
          <a:xfrm>
            <a:off x="2055979" y="1676424"/>
            <a:ext cx="1398021" cy="369332"/>
          </a:xfrm>
          <a:prstGeom prst="rect">
            <a:avLst/>
          </a:prstGeom>
        </p:spPr>
        <p:txBody>
          <a:bodyPr wrap="square">
            <a:spAutoFit/>
          </a:bodyPr>
          <a:lstStyle/>
          <a:p>
            <a:r>
              <a:rPr lang="en-US" dirty="0" smtClean="0">
                <a:latin typeface="Courier"/>
                <a:cs typeface="Courier"/>
              </a:rPr>
              <a:t>TACAAGTT</a:t>
            </a:r>
          </a:p>
        </p:txBody>
      </p:sp>
      <p:sp>
        <p:nvSpPr>
          <p:cNvPr id="26" name="Rectangle 25"/>
          <p:cNvSpPr/>
          <p:nvPr/>
        </p:nvSpPr>
        <p:spPr>
          <a:xfrm>
            <a:off x="2202029" y="1856144"/>
            <a:ext cx="1398021" cy="369332"/>
          </a:xfrm>
          <a:prstGeom prst="rect">
            <a:avLst/>
          </a:prstGeom>
        </p:spPr>
        <p:txBody>
          <a:bodyPr wrap="square">
            <a:spAutoFit/>
          </a:bodyPr>
          <a:lstStyle/>
          <a:p>
            <a:r>
              <a:rPr lang="en-US" dirty="0" smtClean="0">
                <a:latin typeface="Courier"/>
                <a:cs typeface="Courier"/>
              </a:rPr>
              <a:t>ACAAGTTA</a:t>
            </a:r>
          </a:p>
        </p:txBody>
      </p:sp>
      <p:sp>
        <p:nvSpPr>
          <p:cNvPr id="27" name="Rectangle 26"/>
          <p:cNvSpPr/>
          <p:nvPr/>
        </p:nvSpPr>
        <p:spPr>
          <a:xfrm>
            <a:off x="2354429" y="2035864"/>
            <a:ext cx="1398021" cy="369332"/>
          </a:xfrm>
          <a:prstGeom prst="rect">
            <a:avLst/>
          </a:prstGeom>
        </p:spPr>
        <p:txBody>
          <a:bodyPr wrap="square">
            <a:spAutoFit/>
          </a:bodyPr>
          <a:lstStyle/>
          <a:p>
            <a:r>
              <a:rPr lang="en-US" dirty="0" smtClean="0">
                <a:latin typeface="Courier"/>
                <a:cs typeface="Courier"/>
              </a:rPr>
              <a:t>CAAGTTAG</a:t>
            </a:r>
          </a:p>
        </p:txBody>
      </p:sp>
      <p:sp>
        <p:nvSpPr>
          <p:cNvPr id="28" name="Rectangle 27"/>
          <p:cNvSpPr/>
          <p:nvPr/>
        </p:nvSpPr>
        <p:spPr>
          <a:xfrm>
            <a:off x="1903579" y="1496704"/>
            <a:ext cx="1398021" cy="369332"/>
          </a:xfrm>
          <a:prstGeom prst="rect">
            <a:avLst/>
          </a:prstGeom>
        </p:spPr>
        <p:txBody>
          <a:bodyPr wrap="square">
            <a:spAutoFit/>
          </a:bodyPr>
          <a:lstStyle/>
          <a:p>
            <a:r>
              <a:rPr lang="en-US" dirty="0" smtClean="0">
                <a:latin typeface="Courier"/>
                <a:cs typeface="Courier"/>
              </a:rPr>
              <a:t>CTACAAGT</a:t>
            </a:r>
          </a:p>
        </p:txBody>
      </p:sp>
      <p:sp>
        <p:nvSpPr>
          <p:cNvPr id="3" name="TextBox 2"/>
          <p:cNvSpPr txBox="1"/>
          <p:nvPr/>
        </p:nvSpPr>
        <p:spPr>
          <a:xfrm>
            <a:off x="485813" y="1592200"/>
            <a:ext cx="998666" cy="369332"/>
          </a:xfrm>
          <a:prstGeom prst="rect">
            <a:avLst/>
          </a:prstGeom>
          <a:noFill/>
        </p:spPr>
        <p:txBody>
          <a:bodyPr wrap="none" rtlCol="0">
            <a:spAutoFit/>
          </a:bodyPr>
          <a:lstStyle/>
          <a:p>
            <a:r>
              <a:rPr lang="en-US" dirty="0" smtClean="0"/>
              <a:t>Region 1</a:t>
            </a:r>
            <a:endParaRPr lang="en-US" dirty="0"/>
          </a:p>
        </p:txBody>
      </p:sp>
      <p:grpSp>
        <p:nvGrpSpPr>
          <p:cNvPr id="6" name="Group 5"/>
          <p:cNvGrpSpPr/>
          <p:nvPr/>
        </p:nvGrpSpPr>
        <p:grpSpPr>
          <a:xfrm>
            <a:off x="485813" y="2740364"/>
            <a:ext cx="3253937" cy="1452935"/>
            <a:chOff x="485813" y="2740364"/>
            <a:chExt cx="3253937" cy="1452935"/>
          </a:xfrm>
        </p:grpSpPr>
        <p:sp>
          <p:nvSpPr>
            <p:cNvPr id="29" name="Rectangle 28"/>
            <p:cNvSpPr/>
            <p:nvPr/>
          </p:nvSpPr>
          <p:spPr>
            <a:xfrm>
              <a:off x="2068679" y="3464527"/>
              <a:ext cx="1398021" cy="369332"/>
            </a:xfrm>
            <a:prstGeom prst="rect">
              <a:avLst/>
            </a:prstGeom>
          </p:spPr>
          <p:txBody>
            <a:bodyPr wrap="square">
              <a:spAutoFit/>
            </a:bodyPr>
            <a:lstStyle/>
            <a:p>
              <a:r>
                <a:rPr lang="en-US" dirty="0" smtClean="0">
                  <a:latin typeface="Courier"/>
                  <a:cs typeface="Courier"/>
                </a:rPr>
                <a:t>TACAAGTC</a:t>
              </a:r>
            </a:p>
          </p:txBody>
        </p:sp>
        <p:sp>
          <p:nvSpPr>
            <p:cNvPr id="30" name="Rectangle 29"/>
            <p:cNvSpPr/>
            <p:nvPr/>
          </p:nvSpPr>
          <p:spPr>
            <a:xfrm>
              <a:off x="2202029" y="3644247"/>
              <a:ext cx="1398021" cy="369332"/>
            </a:xfrm>
            <a:prstGeom prst="rect">
              <a:avLst/>
            </a:prstGeom>
          </p:spPr>
          <p:txBody>
            <a:bodyPr wrap="square">
              <a:spAutoFit/>
            </a:bodyPr>
            <a:lstStyle/>
            <a:p>
              <a:r>
                <a:rPr lang="en-US" dirty="0" smtClean="0">
                  <a:latin typeface="Courier"/>
                  <a:cs typeface="Courier"/>
                </a:rPr>
                <a:t>ACAAGTCC</a:t>
              </a:r>
            </a:p>
          </p:txBody>
        </p:sp>
        <p:sp>
          <p:nvSpPr>
            <p:cNvPr id="31" name="Rectangle 30"/>
            <p:cNvSpPr/>
            <p:nvPr/>
          </p:nvSpPr>
          <p:spPr>
            <a:xfrm>
              <a:off x="2341729" y="3823967"/>
              <a:ext cx="1398021" cy="369332"/>
            </a:xfrm>
            <a:prstGeom prst="rect">
              <a:avLst/>
            </a:prstGeom>
          </p:spPr>
          <p:txBody>
            <a:bodyPr wrap="square">
              <a:spAutoFit/>
            </a:bodyPr>
            <a:lstStyle/>
            <a:p>
              <a:r>
                <a:rPr lang="en-US" dirty="0" smtClean="0">
                  <a:latin typeface="Courier"/>
                  <a:cs typeface="Courier"/>
                </a:rPr>
                <a:t>CAAGTCCG</a:t>
              </a:r>
            </a:p>
          </p:txBody>
        </p:sp>
        <p:sp>
          <p:nvSpPr>
            <p:cNvPr id="18" name="Rectangle 17"/>
            <p:cNvSpPr/>
            <p:nvPr/>
          </p:nvSpPr>
          <p:spPr>
            <a:xfrm>
              <a:off x="1522579" y="2740364"/>
              <a:ext cx="1398021" cy="369332"/>
            </a:xfrm>
            <a:prstGeom prst="rect">
              <a:avLst/>
            </a:prstGeom>
          </p:spPr>
          <p:txBody>
            <a:bodyPr wrap="square">
              <a:spAutoFit/>
            </a:bodyPr>
            <a:lstStyle/>
            <a:p>
              <a:r>
                <a:rPr lang="en-US" dirty="0" smtClean="0">
                  <a:latin typeface="Courier"/>
                  <a:cs typeface="Courier"/>
                </a:rPr>
                <a:t>GACCTACA</a:t>
              </a:r>
              <a:endParaRPr lang="en-US" dirty="0">
                <a:latin typeface="Courier"/>
                <a:cs typeface="Courier"/>
              </a:endParaRPr>
            </a:p>
          </p:txBody>
        </p:sp>
        <p:sp>
          <p:nvSpPr>
            <p:cNvPr id="19" name="Rectangle 18"/>
            <p:cNvSpPr/>
            <p:nvPr/>
          </p:nvSpPr>
          <p:spPr>
            <a:xfrm>
              <a:off x="1655929" y="2920084"/>
              <a:ext cx="1398021" cy="369332"/>
            </a:xfrm>
            <a:prstGeom prst="rect">
              <a:avLst/>
            </a:prstGeom>
          </p:spPr>
          <p:txBody>
            <a:bodyPr wrap="square">
              <a:spAutoFit/>
            </a:bodyPr>
            <a:lstStyle/>
            <a:p>
              <a:r>
                <a:rPr lang="en-US" dirty="0" smtClean="0">
                  <a:latin typeface="Courier"/>
                  <a:cs typeface="Courier"/>
                </a:rPr>
                <a:t>ACCTACAA</a:t>
              </a:r>
            </a:p>
          </p:txBody>
        </p:sp>
        <p:sp>
          <p:nvSpPr>
            <p:cNvPr id="20" name="Rectangle 19"/>
            <p:cNvSpPr/>
            <p:nvPr/>
          </p:nvSpPr>
          <p:spPr>
            <a:xfrm>
              <a:off x="1795629" y="3099804"/>
              <a:ext cx="1398021" cy="369332"/>
            </a:xfrm>
            <a:prstGeom prst="rect">
              <a:avLst/>
            </a:prstGeom>
          </p:spPr>
          <p:txBody>
            <a:bodyPr wrap="square">
              <a:spAutoFit/>
            </a:bodyPr>
            <a:lstStyle/>
            <a:p>
              <a:r>
                <a:rPr lang="en-US" dirty="0" smtClean="0">
                  <a:latin typeface="Courier"/>
                  <a:cs typeface="Courier"/>
                </a:rPr>
                <a:t>CCTACAAG</a:t>
              </a:r>
            </a:p>
          </p:txBody>
        </p:sp>
        <p:sp>
          <p:nvSpPr>
            <p:cNvPr id="32" name="Rectangle 31"/>
            <p:cNvSpPr/>
            <p:nvPr/>
          </p:nvSpPr>
          <p:spPr>
            <a:xfrm>
              <a:off x="1941679" y="3279524"/>
              <a:ext cx="1398021" cy="369332"/>
            </a:xfrm>
            <a:prstGeom prst="rect">
              <a:avLst/>
            </a:prstGeom>
          </p:spPr>
          <p:txBody>
            <a:bodyPr wrap="square">
              <a:spAutoFit/>
            </a:bodyPr>
            <a:lstStyle/>
            <a:p>
              <a:r>
                <a:rPr lang="en-US" dirty="0" smtClean="0">
                  <a:latin typeface="Courier"/>
                  <a:cs typeface="Courier"/>
                </a:rPr>
                <a:t>CTACAAGT</a:t>
              </a:r>
            </a:p>
          </p:txBody>
        </p:sp>
        <p:sp>
          <p:nvSpPr>
            <p:cNvPr id="34" name="TextBox 33"/>
            <p:cNvSpPr txBox="1"/>
            <p:nvPr/>
          </p:nvSpPr>
          <p:spPr>
            <a:xfrm>
              <a:off x="485813" y="3289416"/>
              <a:ext cx="998666" cy="369332"/>
            </a:xfrm>
            <a:prstGeom prst="rect">
              <a:avLst/>
            </a:prstGeom>
            <a:noFill/>
          </p:spPr>
          <p:txBody>
            <a:bodyPr wrap="none" rtlCol="0">
              <a:spAutoFit/>
            </a:bodyPr>
            <a:lstStyle/>
            <a:p>
              <a:r>
                <a:rPr lang="en-US" dirty="0" smtClean="0"/>
                <a:t>Region 2</a:t>
              </a:r>
              <a:endParaRPr lang="en-US" dirty="0"/>
            </a:p>
          </p:txBody>
        </p:sp>
      </p:grpSp>
      <p:sp>
        <p:nvSpPr>
          <p:cNvPr id="21" name="Rectangle 20"/>
          <p:cNvSpPr/>
          <p:nvPr/>
        </p:nvSpPr>
        <p:spPr>
          <a:xfrm>
            <a:off x="1522579" y="1091157"/>
            <a:ext cx="1592540" cy="3051343"/>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78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a:t>0</a:t>
            </a:r>
            <a:r>
              <a:rPr lang="en-US" dirty="0" smtClean="0"/>
              <a:t>) Target audience</a:t>
            </a:r>
          </a:p>
          <a:p>
            <a:pPr marL="0" indent="0" algn="ctr">
              <a:buNone/>
            </a:pPr>
            <a:endParaRPr lang="en-US" dirty="0"/>
          </a:p>
          <a:p>
            <a:pPr marL="0" indent="0" algn="ctr">
              <a:buNone/>
            </a:pPr>
            <a:r>
              <a:rPr lang="en-US" dirty="0" smtClean="0"/>
              <a:t>MSc and PhD students in</a:t>
            </a:r>
          </a:p>
          <a:p>
            <a:pPr marL="0" indent="0" algn="ctr">
              <a:buNone/>
            </a:pPr>
            <a:r>
              <a:rPr lang="en-US" dirty="0" smtClean="0"/>
              <a:t>biology and informatics</a:t>
            </a:r>
            <a:endParaRPr lang="en-US" dirty="0"/>
          </a:p>
        </p:txBody>
      </p:sp>
    </p:spTree>
    <p:extLst>
      <p:ext uri="{BB962C8B-B14F-4D97-AF65-F5344CB8AC3E}">
        <p14:creationId xmlns:p14="http://schemas.microsoft.com/office/powerpoint/2010/main" val="2445482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1) Assembly exercise</a:t>
            </a:r>
            <a:endParaRPr lang="en-US" dirty="0"/>
          </a:p>
        </p:txBody>
      </p:sp>
      <p:pic>
        <p:nvPicPr>
          <p:cNvPr id="4" name="Picture 3" descr="2014_asm_exercis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309" y="4846135"/>
            <a:ext cx="3262648" cy="1679210"/>
          </a:xfrm>
          <a:prstGeom prst="rect">
            <a:avLst/>
          </a:prstGeom>
        </p:spPr>
      </p:pic>
      <p:pic>
        <p:nvPicPr>
          <p:cNvPr id="5" name="Picture 4" descr="2014_asm_exercise1.JPG"/>
          <p:cNvPicPr>
            <a:picLocks noChangeAspect="1"/>
          </p:cNvPicPr>
          <p:nvPr/>
        </p:nvPicPr>
        <p:blipFill rotWithShape="1">
          <a:blip r:embed="rId3">
            <a:extLst>
              <a:ext uri="{28A0092B-C50C-407E-A947-70E740481C1C}">
                <a14:useLocalDpi xmlns:a14="http://schemas.microsoft.com/office/drawing/2010/main" val="0"/>
              </a:ext>
            </a:extLst>
          </a:blip>
          <a:srcRect t="42457"/>
          <a:stretch/>
        </p:blipFill>
        <p:spPr>
          <a:xfrm>
            <a:off x="5456708" y="1858615"/>
            <a:ext cx="3262648" cy="2502443"/>
          </a:xfrm>
          <a:prstGeom prst="rect">
            <a:avLst/>
          </a:prstGeom>
        </p:spPr>
      </p:pic>
      <p:pic>
        <p:nvPicPr>
          <p:cNvPr id="6" name="Picture 5"/>
          <p:cNvPicPr>
            <a:picLocks noChangeAspect="1"/>
          </p:cNvPicPr>
          <p:nvPr/>
        </p:nvPicPr>
        <p:blipFill rotWithShape="1">
          <a:blip r:embed="rId4"/>
          <a:srcRect b="59688"/>
          <a:stretch/>
        </p:blipFill>
        <p:spPr>
          <a:xfrm>
            <a:off x="649109" y="2184649"/>
            <a:ext cx="4149090" cy="4041132"/>
          </a:xfrm>
          <a:prstGeom prst="rect">
            <a:avLst/>
          </a:prstGeom>
        </p:spPr>
      </p:pic>
      <p:sp>
        <p:nvSpPr>
          <p:cNvPr id="11" name="Rectangle 10"/>
          <p:cNvSpPr/>
          <p:nvPr/>
        </p:nvSpPr>
        <p:spPr>
          <a:xfrm>
            <a:off x="256837" y="6356721"/>
            <a:ext cx="8302195" cy="369332"/>
          </a:xfrm>
          <a:prstGeom prst="rect">
            <a:avLst/>
          </a:prstGeom>
        </p:spPr>
        <p:txBody>
          <a:bodyPr wrap="square">
            <a:spAutoFit/>
          </a:bodyPr>
          <a:lstStyle/>
          <a:p>
            <a:r>
              <a:rPr lang="en-US" sz="1800" dirty="0" err="1"/>
              <a:t>ivory.idyll.org</a:t>
            </a:r>
            <a:r>
              <a:rPr lang="en-US" sz="1800" dirty="0"/>
              <a:t>/blog/the-assembly-</a:t>
            </a:r>
            <a:r>
              <a:rPr lang="en-US" sz="1800" dirty="0" err="1"/>
              <a:t>exercise.html</a:t>
            </a:r>
            <a:endParaRPr lang="en-US" sz="1800" dirty="0"/>
          </a:p>
        </p:txBody>
      </p:sp>
    </p:spTree>
    <p:extLst>
      <p:ext uri="{BB962C8B-B14F-4D97-AF65-F5344CB8AC3E}">
        <p14:creationId xmlns:p14="http://schemas.microsoft.com/office/powerpoint/2010/main" val="275808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2) Exploring de </a:t>
            </a:r>
            <a:r>
              <a:rPr lang="en-US" dirty="0" err="1" smtClean="0"/>
              <a:t>bruijn</a:t>
            </a:r>
            <a:r>
              <a:rPr lang="en-US" dirty="0" smtClean="0"/>
              <a:t> graphs</a:t>
            </a:r>
          </a:p>
          <a:p>
            <a:pPr marL="0" indent="0" algn="ctr">
              <a:buNone/>
            </a:pPr>
            <a:r>
              <a:rPr lang="en-US" dirty="0" smtClean="0"/>
              <a:t>with the </a:t>
            </a:r>
            <a:r>
              <a:rPr lang="en-US" dirty="0" err="1" smtClean="0"/>
              <a:t>Jupyter</a:t>
            </a:r>
            <a:r>
              <a:rPr lang="en-US" dirty="0" smtClean="0"/>
              <a:t> notebook</a:t>
            </a:r>
            <a:endParaRPr lang="en-US" dirty="0"/>
          </a:p>
        </p:txBody>
      </p:sp>
      <p:pic>
        <p:nvPicPr>
          <p:cNvPr id="4" name="Picture 3"/>
          <p:cNvPicPr>
            <a:picLocks noChangeAspect="1"/>
          </p:cNvPicPr>
          <p:nvPr/>
        </p:nvPicPr>
        <p:blipFill rotWithShape="1">
          <a:blip r:embed="rId2"/>
          <a:srcRect r="38699"/>
          <a:stretch/>
        </p:blipFill>
        <p:spPr>
          <a:xfrm>
            <a:off x="3290817" y="2327857"/>
            <a:ext cx="2561904" cy="4179257"/>
          </a:xfrm>
          <a:prstGeom prst="rect">
            <a:avLst/>
          </a:prstGeom>
        </p:spPr>
      </p:pic>
      <p:sp>
        <p:nvSpPr>
          <p:cNvPr id="7" name="Rectangle 6"/>
          <p:cNvSpPr/>
          <p:nvPr/>
        </p:nvSpPr>
        <p:spPr>
          <a:xfrm>
            <a:off x="0" y="6120357"/>
            <a:ext cx="8920425" cy="584776"/>
          </a:xfrm>
          <a:prstGeom prst="rect">
            <a:avLst/>
          </a:prstGeom>
        </p:spPr>
        <p:txBody>
          <a:bodyPr wrap="square">
            <a:spAutoFit/>
          </a:bodyPr>
          <a:lstStyle/>
          <a:p>
            <a:r>
              <a:rPr lang="en-US" dirty="0"/>
              <a:t>Modified </a:t>
            </a:r>
            <a:r>
              <a:rPr lang="en-US" dirty="0" smtClean="0"/>
              <a:t>from</a:t>
            </a:r>
          </a:p>
          <a:p>
            <a:r>
              <a:rPr lang="en-US" sz="1400" dirty="0" smtClean="0"/>
              <a:t>http</a:t>
            </a:r>
            <a:r>
              <a:rPr lang="en-US" sz="1400" dirty="0"/>
              <a:t>://</a:t>
            </a:r>
            <a:r>
              <a:rPr lang="en-US" sz="1400" dirty="0" err="1"/>
              <a:t>nbviewer.ipython.org</a:t>
            </a:r>
            <a:r>
              <a:rPr lang="en-US" sz="1400" dirty="0"/>
              <a:t>/</a:t>
            </a:r>
            <a:r>
              <a:rPr lang="en-US" sz="1400" dirty="0" err="1"/>
              <a:t>github</a:t>
            </a:r>
            <a:r>
              <a:rPr lang="en-US" sz="1400" dirty="0"/>
              <a:t>/</a:t>
            </a:r>
            <a:r>
              <a:rPr lang="en-US" sz="1400" dirty="0" err="1"/>
              <a:t>BenLangmead</a:t>
            </a:r>
            <a:r>
              <a:rPr lang="en-US" sz="1400" dirty="0"/>
              <a:t>/comp-genomics-class/blob/master/notebooks/</a:t>
            </a:r>
            <a:r>
              <a:rPr lang="en-US" sz="1400" dirty="0" err="1"/>
              <a:t>CG_deBruijn.ipynb</a:t>
            </a:r>
            <a:endParaRPr lang="en-US" sz="1400" dirty="0"/>
          </a:p>
        </p:txBody>
      </p:sp>
    </p:spTree>
    <p:extLst>
      <p:ext uri="{BB962C8B-B14F-4D97-AF65-F5344CB8AC3E}">
        <p14:creationId xmlns:p14="http://schemas.microsoft.com/office/powerpoint/2010/main" val="37980296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a:t>3</a:t>
            </a:r>
            <a:r>
              <a:rPr lang="en-US" dirty="0" smtClean="0"/>
              <a:t>) Collaborative exploration of parameter space</a:t>
            </a:r>
          </a:p>
          <a:p>
            <a:pPr marL="0" indent="0" algn="ctr">
              <a:buNone/>
            </a:pPr>
            <a:endParaRPr lang="en-US" dirty="0"/>
          </a:p>
          <a:p>
            <a:pPr marL="0" indent="0" algn="ctr">
              <a:buNone/>
            </a:pPr>
            <a:endParaRPr lang="en-US" dirty="0" smtClean="0"/>
          </a:p>
        </p:txBody>
      </p:sp>
      <p:sp>
        <p:nvSpPr>
          <p:cNvPr id="4" name="Rectangle 3"/>
          <p:cNvSpPr/>
          <p:nvPr/>
        </p:nvSpPr>
        <p:spPr>
          <a:xfrm>
            <a:off x="2286000" y="3105835"/>
            <a:ext cx="4572000" cy="646331"/>
          </a:xfrm>
          <a:prstGeom prst="rect">
            <a:avLst/>
          </a:prstGeom>
        </p:spPr>
        <p:txBody>
          <a:bodyPr>
            <a:spAutoFit/>
          </a:bodyPr>
          <a:lstStyle/>
          <a:p>
            <a:pPr algn="ctr"/>
            <a:r>
              <a:rPr lang="en-US" sz="3600" dirty="0" smtClean="0"/>
              <a:t>We will do </a:t>
            </a:r>
            <a:r>
              <a:rPr lang="en-US" sz="3600" dirty="0"/>
              <a:t>this </a:t>
            </a:r>
            <a:r>
              <a:rPr lang="en-US" sz="3600" dirty="0" smtClean="0"/>
              <a:t>today!</a:t>
            </a:r>
            <a:endParaRPr lang="en-US" sz="3600" dirty="0"/>
          </a:p>
        </p:txBody>
      </p:sp>
    </p:spTree>
    <p:extLst>
      <p:ext uri="{BB962C8B-B14F-4D97-AF65-F5344CB8AC3E}">
        <p14:creationId xmlns:p14="http://schemas.microsoft.com/office/powerpoint/2010/main" val="3579597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4) Try different programs, compare</a:t>
            </a:r>
          </a:p>
          <a:p>
            <a:pPr marL="0" indent="0" algn="ctr">
              <a:buNone/>
            </a:pPr>
            <a:endParaRPr lang="en-US" dirty="0"/>
          </a:p>
          <a:p>
            <a:pPr marL="0" indent="0" algn="ctr">
              <a:buNone/>
            </a:pPr>
            <a:endParaRPr lang="en-US" dirty="0" smtClean="0"/>
          </a:p>
        </p:txBody>
      </p:sp>
      <p:pic>
        <p:nvPicPr>
          <p:cNvPr id="5" name="Picture 4"/>
          <p:cNvPicPr>
            <a:picLocks noChangeAspect="1"/>
          </p:cNvPicPr>
          <p:nvPr/>
        </p:nvPicPr>
        <p:blipFill>
          <a:blip r:embed="rId2"/>
          <a:stretch>
            <a:fillRect/>
          </a:stretch>
        </p:blipFill>
        <p:spPr>
          <a:xfrm>
            <a:off x="457200" y="2205061"/>
            <a:ext cx="8229600" cy="2429302"/>
          </a:xfrm>
          <a:prstGeom prst="rect">
            <a:avLst/>
          </a:prstGeom>
        </p:spPr>
      </p:pic>
    </p:spTree>
    <p:extLst>
      <p:ext uri="{BB962C8B-B14F-4D97-AF65-F5344CB8AC3E}">
        <p14:creationId xmlns:p14="http://schemas.microsoft.com/office/powerpoint/2010/main" val="28112438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Exercise</a:t>
            </a:r>
            <a:endParaRPr lang="en-US" dirty="0"/>
          </a:p>
        </p:txBody>
      </p:sp>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smtClean="0"/>
          </a:p>
        </p:txBody>
      </p:sp>
      <p:sp>
        <p:nvSpPr>
          <p:cNvPr id="4" name="Rectangle 3"/>
          <p:cNvSpPr/>
          <p:nvPr/>
        </p:nvSpPr>
        <p:spPr>
          <a:xfrm>
            <a:off x="267999" y="2065337"/>
            <a:ext cx="2005087" cy="523220"/>
          </a:xfrm>
          <a:prstGeom prst="rect">
            <a:avLst/>
          </a:prstGeom>
        </p:spPr>
        <p:txBody>
          <a:bodyPr wrap="square">
            <a:spAutoFit/>
          </a:bodyPr>
          <a:lstStyle/>
          <a:p>
            <a:pPr algn="ctr"/>
            <a:r>
              <a:rPr lang="en-US" sz="2800" dirty="0" smtClean="0"/>
              <a:t>Organism</a:t>
            </a:r>
            <a:endParaRPr lang="en-US" sz="2800" dirty="0"/>
          </a:p>
        </p:txBody>
      </p:sp>
      <p:pic>
        <p:nvPicPr>
          <p:cNvPr id="5" name="Picture 4"/>
          <p:cNvPicPr>
            <a:picLocks noChangeAspect="1"/>
          </p:cNvPicPr>
          <p:nvPr/>
        </p:nvPicPr>
        <p:blipFill>
          <a:blip r:embed="rId2"/>
          <a:stretch>
            <a:fillRect/>
          </a:stretch>
        </p:blipFill>
        <p:spPr>
          <a:xfrm>
            <a:off x="556811" y="2787537"/>
            <a:ext cx="1791663" cy="1506467"/>
          </a:xfrm>
          <a:prstGeom prst="rect">
            <a:avLst/>
          </a:prstGeom>
        </p:spPr>
      </p:pic>
      <p:sp>
        <p:nvSpPr>
          <p:cNvPr id="6" name="TextBox 5"/>
          <p:cNvSpPr txBox="1"/>
          <p:nvPr/>
        </p:nvSpPr>
        <p:spPr>
          <a:xfrm>
            <a:off x="76680" y="4485335"/>
            <a:ext cx="2627680" cy="646331"/>
          </a:xfrm>
          <a:prstGeom prst="rect">
            <a:avLst/>
          </a:prstGeom>
          <a:noFill/>
        </p:spPr>
        <p:txBody>
          <a:bodyPr wrap="none" rtlCol="0">
            <a:spAutoFit/>
          </a:bodyPr>
          <a:lstStyle/>
          <a:p>
            <a:pPr algn="ctr"/>
            <a:r>
              <a:rPr lang="en-US" dirty="0"/>
              <a:t>Escherichia coli </a:t>
            </a:r>
            <a:r>
              <a:rPr lang="en-US" dirty="0" smtClean="0"/>
              <a:t>bacterium</a:t>
            </a:r>
          </a:p>
          <a:p>
            <a:pPr algn="ctr"/>
            <a:r>
              <a:rPr lang="en-US" dirty="0" smtClean="0"/>
              <a:t>4.6 </a:t>
            </a:r>
            <a:r>
              <a:rPr lang="en-US" dirty="0" smtClean="0"/>
              <a:t>million characters</a:t>
            </a:r>
            <a:endParaRPr lang="en-US" dirty="0"/>
          </a:p>
        </p:txBody>
      </p:sp>
      <p:pic>
        <p:nvPicPr>
          <p:cNvPr id="8" name="Picture 7"/>
          <p:cNvPicPr>
            <a:picLocks noChangeAspect="1"/>
          </p:cNvPicPr>
          <p:nvPr/>
        </p:nvPicPr>
        <p:blipFill rotWithShape="1">
          <a:blip r:embed="rId3"/>
          <a:srcRect b="7887"/>
          <a:stretch/>
        </p:blipFill>
        <p:spPr>
          <a:xfrm>
            <a:off x="3105511" y="2882441"/>
            <a:ext cx="1833018" cy="1316658"/>
          </a:xfrm>
          <a:prstGeom prst="rect">
            <a:avLst/>
          </a:prstGeom>
        </p:spPr>
      </p:pic>
      <p:sp>
        <p:nvSpPr>
          <p:cNvPr id="10" name="Rectangle 9"/>
          <p:cNvSpPr/>
          <p:nvPr/>
        </p:nvSpPr>
        <p:spPr>
          <a:xfrm>
            <a:off x="3559857" y="2065337"/>
            <a:ext cx="1206782" cy="523220"/>
          </a:xfrm>
          <a:prstGeom prst="rect">
            <a:avLst/>
          </a:prstGeom>
        </p:spPr>
        <p:txBody>
          <a:bodyPr wrap="square">
            <a:spAutoFit/>
          </a:bodyPr>
          <a:lstStyle/>
          <a:p>
            <a:r>
              <a:rPr lang="en-US" sz="2800" dirty="0" smtClean="0"/>
              <a:t>Data</a:t>
            </a:r>
            <a:endParaRPr lang="en-US" sz="2800" dirty="0"/>
          </a:p>
        </p:txBody>
      </p:sp>
      <p:sp>
        <p:nvSpPr>
          <p:cNvPr id="11" name="Rectangle 10"/>
          <p:cNvSpPr/>
          <p:nvPr/>
        </p:nvSpPr>
        <p:spPr>
          <a:xfrm>
            <a:off x="5942580" y="2065337"/>
            <a:ext cx="2315850" cy="523220"/>
          </a:xfrm>
          <a:prstGeom prst="rect">
            <a:avLst/>
          </a:prstGeom>
        </p:spPr>
        <p:txBody>
          <a:bodyPr wrap="square">
            <a:spAutoFit/>
          </a:bodyPr>
          <a:lstStyle/>
          <a:p>
            <a:pPr algn="ctr"/>
            <a:r>
              <a:rPr lang="en-US" sz="2800" dirty="0" smtClean="0"/>
              <a:t>Software</a:t>
            </a:r>
            <a:endParaRPr lang="en-US" sz="2800" dirty="0"/>
          </a:p>
        </p:txBody>
      </p:sp>
      <p:sp>
        <p:nvSpPr>
          <p:cNvPr id="13" name="Rectangle 12"/>
          <p:cNvSpPr/>
          <p:nvPr/>
        </p:nvSpPr>
        <p:spPr>
          <a:xfrm>
            <a:off x="3926764" y="6241169"/>
            <a:ext cx="5058801" cy="338554"/>
          </a:xfrm>
          <a:prstGeom prst="rect">
            <a:avLst/>
          </a:prstGeom>
        </p:spPr>
        <p:txBody>
          <a:bodyPr wrap="square">
            <a:spAutoFit/>
          </a:bodyPr>
          <a:lstStyle/>
          <a:p>
            <a:pPr algn="r"/>
            <a:r>
              <a:rPr lang="en-US" sz="1600" dirty="0"/>
              <a:t>https://</a:t>
            </a:r>
            <a:r>
              <a:rPr lang="en-US" sz="1600" dirty="0" err="1"/>
              <a:t>en.wikipedia.org</a:t>
            </a:r>
            <a:r>
              <a:rPr lang="en-US" sz="1600" dirty="0"/>
              <a:t>/wiki/</a:t>
            </a:r>
            <a:r>
              <a:rPr lang="en-US" sz="1600" dirty="0" err="1"/>
              <a:t>Velvet_assembler</a:t>
            </a:r>
            <a:endParaRPr lang="en-US" sz="1600" dirty="0"/>
          </a:p>
        </p:txBody>
      </p:sp>
      <p:sp>
        <p:nvSpPr>
          <p:cNvPr id="14" name="TextBox 13"/>
          <p:cNvSpPr txBox="1"/>
          <p:nvPr/>
        </p:nvSpPr>
        <p:spPr>
          <a:xfrm>
            <a:off x="5926574" y="4485335"/>
            <a:ext cx="2659702" cy="646331"/>
          </a:xfrm>
          <a:prstGeom prst="rect">
            <a:avLst/>
          </a:prstGeom>
          <a:noFill/>
        </p:spPr>
        <p:txBody>
          <a:bodyPr wrap="none" rtlCol="0">
            <a:spAutoFit/>
          </a:bodyPr>
          <a:lstStyle/>
          <a:p>
            <a:pPr algn="ctr"/>
            <a:r>
              <a:rPr lang="en-US" dirty="0" smtClean="0"/>
              <a:t>Velvet</a:t>
            </a:r>
            <a:endParaRPr lang="en-US" dirty="0" smtClean="0"/>
          </a:p>
          <a:p>
            <a:pPr algn="ctr"/>
            <a:r>
              <a:rPr lang="en-US" dirty="0" smtClean="0"/>
              <a:t>De </a:t>
            </a:r>
            <a:r>
              <a:rPr lang="en-US" dirty="0" err="1" smtClean="0"/>
              <a:t>Bruij</a:t>
            </a:r>
            <a:r>
              <a:rPr lang="en-US" dirty="0" err="1" smtClean="0"/>
              <a:t>n</a:t>
            </a:r>
            <a:r>
              <a:rPr lang="en-US" dirty="0" smtClean="0"/>
              <a:t> graph assembler</a:t>
            </a:r>
            <a:endParaRPr lang="en-US" dirty="0"/>
          </a:p>
        </p:txBody>
      </p:sp>
      <p:pic>
        <p:nvPicPr>
          <p:cNvPr id="15" name="Picture 14"/>
          <p:cNvPicPr>
            <a:picLocks noChangeAspect="1"/>
          </p:cNvPicPr>
          <p:nvPr/>
        </p:nvPicPr>
        <p:blipFill>
          <a:blip r:embed="rId4"/>
          <a:stretch>
            <a:fillRect/>
          </a:stretch>
        </p:blipFill>
        <p:spPr>
          <a:xfrm>
            <a:off x="5716249" y="2993876"/>
            <a:ext cx="2870027" cy="1093789"/>
          </a:xfrm>
          <a:prstGeom prst="rect">
            <a:avLst/>
          </a:prstGeom>
        </p:spPr>
      </p:pic>
      <p:sp>
        <p:nvSpPr>
          <p:cNvPr id="16" name="TextBox 15"/>
          <p:cNvSpPr txBox="1"/>
          <p:nvPr/>
        </p:nvSpPr>
        <p:spPr>
          <a:xfrm>
            <a:off x="2991593" y="4485335"/>
            <a:ext cx="2050599" cy="923330"/>
          </a:xfrm>
          <a:prstGeom prst="rect">
            <a:avLst/>
          </a:prstGeom>
          <a:noFill/>
        </p:spPr>
        <p:txBody>
          <a:bodyPr wrap="none" rtlCol="0">
            <a:spAutoFit/>
          </a:bodyPr>
          <a:lstStyle/>
          <a:p>
            <a:pPr algn="ctr"/>
            <a:r>
              <a:rPr lang="en-US" dirty="0" err="1" smtClean="0"/>
              <a:t>Illumina</a:t>
            </a:r>
            <a:endParaRPr lang="en-US" dirty="0" smtClean="0"/>
          </a:p>
          <a:p>
            <a:pPr algn="ctr"/>
            <a:r>
              <a:rPr lang="en-US" dirty="0" smtClean="0"/>
              <a:t>150 </a:t>
            </a:r>
            <a:r>
              <a:rPr lang="en-US" dirty="0" err="1" smtClean="0"/>
              <a:t>bp</a:t>
            </a:r>
            <a:r>
              <a:rPr lang="en-US" dirty="0" smtClean="0"/>
              <a:t> </a:t>
            </a:r>
            <a:r>
              <a:rPr lang="en-US" i="1" dirty="0" smtClean="0"/>
              <a:t>paired</a:t>
            </a:r>
            <a:r>
              <a:rPr lang="en-US" dirty="0" smtClean="0"/>
              <a:t> reads</a:t>
            </a:r>
          </a:p>
          <a:p>
            <a:pPr algn="ctr"/>
            <a:r>
              <a:rPr lang="en-US" dirty="0" smtClean="0"/>
              <a:t>50 x oversampling</a:t>
            </a:r>
            <a:endParaRPr lang="en-US" dirty="0"/>
          </a:p>
        </p:txBody>
      </p:sp>
      <p:sp>
        <p:nvSpPr>
          <p:cNvPr id="17" name="Rectangle 16"/>
          <p:cNvSpPr/>
          <p:nvPr/>
        </p:nvSpPr>
        <p:spPr>
          <a:xfrm>
            <a:off x="1128177" y="1177771"/>
            <a:ext cx="6790866" cy="523220"/>
          </a:xfrm>
          <a:prstGeom prst="rect">
            <a:avLst/>
          </a:prstGeom>
        </p:spPr>
        <p:txBody>
          <a:bodyPr wrap="none">
            <a:spAutoFit/>
          </a:bodyPr>
          <a:lstStyle/>
          <a:p>
            <a:r>
              <a:rPr lang="en-US" sz="2800" dirty="0"/>
              <a:t>Collaborative exploration of parameter space</a:t>
            </a:r>
          </a:p>
        </p:txBody>
      </p:sp>
    </p:spTree>
    <p:extLst>
      <p:ext uri="{BB962C8B-B14F-4D97-AF65-F5344CB8AC3E}">
        <p14:creationId xmlns:p14="http://schemas.microsoft.com/office/powerpoint/2010/main" val="2922662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kmers</a:t>
            </a:r>
            <a:endParaRPr lang="en-US" dirty="0"/>
          </a:p>
        </p:txBody>
      </p:sp>
      <p:sp>
        <p:nvSpPr>
          <p:cNvPr id="14" name="TextBox 13"/>
          <p:cNvSpPr txBox="1"/>
          <p:nvPr/>
        </p:nvSpPr>
        <p:spPr>
          <a:xfrm>
            <a:off x="361217" y="2190366"/>
            <a:ext cx="8494394" cy="3477875"/>
          </a:xfrm>
          <a:prstGeom prst="rect">
            <a:avLst/>
          </a:prstGeom>
          <a:noFill/>
        </p:spPr>
        <p:txBody>
          <a:bodyPr wrap="square" rtlCol="0">
            <a:spAutoFit/>
          </a:bodyPr>
          <a:lstStyle/>
          <a:p>
            <a:pPr algn="ctr"/>
            <a:r>
              <a:rPr lang="en-US" sz="4400" dirty="0" smtClean="0"/>
              <a:t>Need to be </a:t>
            </a:r>
            <a:r>
              <a:rPr lang="en-US" sz="4400" dirty="0" smtClean="0"/>
              <a:t>odd</a:t>
            </a:r>
            <a:endParaRPr lang="en-US" sz="4400" dirty="0"/>
          </a:p>
          <a:p>
            <a:pPr algn="ctr"/>
            <a:endParaRPr lang="en-US" sz="4400" dirty="0" smtClean="0"/>
          </a:p>
          <a:p>
            <a:pPr algn="ctr"/>
            <a:r>
              <a:rPr lang="en-US" sz="4400" dirty="0" smtClean="0"/>
              <a:t>Cannot be longer than the </a:t>
            </a:r>
            <a:r>
              <a:rPr lang="en-US" sz="4400" dirty="0" smtClean="0"/>
              <a:t>reads</a:t>
            </a:r>
          </a:p>
          <a:p>
            <a:pPr algn="ctr"/>
            <a:endParaRPr lang="en-US" sz="4400" dirty="0"/>
          </a:p>
          <a:p>
            <a:pPr algn="ctr"/>
            <a:r>
              <a:rPr lang="en-US" sz="4400" dirty="0" smtClean="0"/>
              <a:t>You will each pick a </a:t>
            </a:r>
            <a:r>
              <a:rPr lang="en-US" sz="4400" dirty="0" err="1" smtClean="0"/>
              <a:t>kmer</a:t>
            </a:r>
            <a:r>
              <a:rPr lang="en-US" sz="4400" dirty="0" smtClean="0"/>
              <a:t> size</a:t>
            </a:r>
            <a:endParaRPr lang="en-US" sz="4400" dirty="0"/>
          </a:p>
        </p:txBody>
      </p:sp>
    </p:spTree>
    <p:extLst>
      <p:ext uri="{BB962C8B-B14F-4D97-AF65-F5344CB8AC3E}">
        <p14:creationId xmlns:p14="http://schemas.microsoft.com/office/powerpoint/2010/main" val="21495917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Rectangle 2"/>
          <p:cNvSpPr/>
          <p:nvPr/>
        </p:nvSpPr>
        <p:spPr>
          <a:xfrm>
            <a:off x="562943" y="2410895"/>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4" name="Rectangle 3"/>
          <p:cNvSpPr/>
          <p:nvPr/>
        </p:nvSpPr>
        <p:spPr>
          <a:xfrm>
            <a:off x="906743" y="2612544"/>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5" name="Rectangle 4"/>
          <p:cNvSpPr/>
          <p:nvPr/>
        </p:nvSpPr>
        <p:spPr>
          <a:xfrm>
            <a:off x="1178903" y="2814193"/>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6" name="Rectangle 5"/>
          <p:cNvSpPr/>
          <p:nvPr/>
        </p:nvSpPr>
        <p:spPr>
          <a:xfrm>
            <a:off x="1526568" y="3015842"/>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7" name="Rectangle 6"/>
          <p:cNvSpPr/>
          <p:nvPr/>
        </p:nvSpPr>
        <p:spPr>
          <a:xfrm>
            <a:off x="1830248" y="3217491"/>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8" name="Rectangle 7"/>
          <p:cNvSpPr/>
          <p:nvPr/>
        </p:nvSpPr>
        <p:spPr>
          <a:xfrm>
            <a:off x="2126212" y="3419140"/>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9" name="Rectangle 8"/>
          <p:cNvSpPr/>
          <p:nvPr/>
        </p:nvSpPr>
        <p:spPr>
          <a:xfrm>
            <a:off x="2431931" y="3620789"/>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10" name="Rectangle 9"/>
          <p:cNvSpPr/>
          <p:nvPr/>
        </p:nvSpPr>
        <p:spPr>
          <a:xfrm>
            <a:off x="2709746" y="3822438"/>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11" name="Rectangle 10"/>
          <p:cNvSpPr/>
          <p:nvPr/>
        </p:nvSpPr>
        <p:spPr>
          <a:xfrm>
            <a:off x="3054928" y="4024087"/>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12" name="Rectangle 11"/>
          <p:cNvSpPr/>
          <p:nvPr/>
        </p:nvSpPr>
        <p:spPr>
          <a:xfrm>
            <a:off x="3363823" y="422573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13" name="Rectangle 12"/>
          <p:cNvSpPr/>
          <p:nvPr/>
        </p:nvSpPr>
        <p:spPr>
          <a:xfrm>
            <a:off x="3647322" y="4427385"/>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14" name="Rectangle 13"/>
          <p:cNvSpPr/>
          <p:nvPr/>
        </p:nvSpPr>
        <p:spPr>
          <a:xfrm>
            <a:off x="3936677" y="4629036"/>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15" name="Rectangle 14"/>
          <p:cNvSpPr/>
          <p:nvPr/>
        </p:nvSpPr>
        <p:spPr>
          <a:xfrm>
            <a:off x="952103" y="4932688"/>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
        <p:nvSpPr>
          <p:cNvPr id="16" name="TextBox 15"/>
          <p:cNvSpPr txBox="1"/>
          <p:nvPr/>
        </p:nvSpPr>
        <p:spPr>
          <a:xfrm>
            <a:off x="6915384" y="4955369"/>
            <a:ext cx="1229949" cy="369332"/>
          </a:xfrm>
          <a:prstGeom prst="rect">
            <a:avLst/>
          </a:prstGeom>
          <a:noFill/>
        </p:spPr>
        <p:txBody>
          <a:bodyPr wrap="none" rtlCol="0">
            <a:spAutoFit/>
          </a:bodyPr>
          <a:lstStyle/>
          <a:p>
            <a:r>
              <a:rPr lang="en-US" dirty="0" smtClean="0">
                <a:sym typeface="Wingdings"/>
              </a:rPr>
              <a:t> “</a:t>
            </a:r>
            <a:r>
              <a:rPr lang="en-US" dirty="0" err="1" smtClean="0">
                <a:sym typeface="Wingdings"/>
              </a:rPr>
              <a:t>contig</a:t>
            </a:r>
            <a:r>
              <a:rPr lang="en-US" dirty="0" smtClean="0">
                <a:sym typeface="Wingdings"/>
              </a:rPr>
              <a:t>”</a:t>
            </a:r>
            <a:endParaRPr lang="en-US" dirty="0"/>
          </a:p>
        </p:txBody>
      </p:sp>
    </p:spTree>
    <p:extLst>
      <p:ext uri="{BB962C8B-B14F-4D97-AF65-F5344CB8AC3E}">
        <p14:creationId xmlns:p14="http://schemas.microsoft.com/office/powerpoint/2010/main" val="80423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11" name="Picture 10" descr="NSC_logo_original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647" y="1498972"/>
            <a:ext cx="4278538" cy="911152"/>
          </a:xfrm>
          <a:prstGeom prst="rect">
            <a:avLst/>
          </a:prstGeom>
        </p:spPr>
      </p:pic>
      <p:sp>
        <p:nvSpPr>
          <p:cNvPr id="3" name="TextBox 2"/>
          <p:cNvSpPr txBox="1"/>
          <p:nvPr/>
        </p:nvSpPr>
        <p:spPr>
          <a:xfrm>
            <a:off x="1629327" y="5681927"/>
            <a:ext cx="1710725" cy="369332"/>
          </a:xfrm>
          <a:prstGeom prst="rect">
            <a:avLst/>
          </a:prstGeom>
          <a:noFill/>
        </p:spPr>
        <p:txBody>
          <a:bodyPr wrap="none" rtlCol="0">
            <a:spAutoFit/>
          </a:bodyPr>
          <a:lstStyle/>
          <a:p>
            <a:r>
              <a:rPr lang="en-US" dirty="0" smtClean="0"/>
              <a:t>@</a:t>
            </a:r>
            <a:r>
              <a:rPr lang="en-US" dirty="0" err="1" smtClean="0"/>
              <a:t>lexnederbragt</a:t>
            </a:r>
            <a:endParaRPr lang="en-US" dirty="0"/>
          </a:p>
        </p:txBody>
      </p:sp>
      <p:pic>
        <p:nvPicPr>
          <p:cNvPr id="14" name="Picture 13"/>
          <p:cNvPicPr>
            <a:picLocks noChangeAspect="1"/>
          </p:cNvPicPr>
          <p:nvPr/>
        </p:nvPicPr>
        <p:blipFill>
          <a:blip r:embed="rId3"/>
          <a:stretch>
            <a:fillRect/>
          </a:stretch>
        </p:blipFill>
        <p:spPr>
          <a:xfrm>
            <a:off x="1092463" y="5598161"/>
            <a:ext cx="536864" cy="536864"/>
          </a:xfrm>
          <a:prstGeom prst="rect">
            <a:avLst/>
          </a:prstGeom>
        </p:spPr>
      </p:pic>
      <p:pic>
        <p:nvPicPr>
          <p:cNvPr id="15" name="Picture 14"/>
          <p:cNvPicPr>
            <a:picLocks noChangeAspect="1"/>
          </p:cNvPicPr>
          <p:nvPr/>
        </p:nvPicPr>
        <p:blipFill>
          <a:blip r:embed="rId4"/>
          <a:stretch>
            <a:fillRect/>
          </a:stretch>
        </p:blipFill>
        <p:spPr>
          <a:xfrm>
            <a:off x="5297565" y="5598161"/>
            <a:ext cx="536864" cy="536864"/>
          </a:xfrm>
          <a:prstGeom prst="rect">
            <a:avLst/>
          </a:prstGeom>
        </p:spPr>
      </p:pic>
      <p:sp>
        <p:nvSpPr>
          <p:cNvPr id="18" name="TextBox 17"/>
          <p:cNvSpPr txBox="1"/>
          <p:nvPr/>
        </p:nvSpPr>
        <p:spPr>
          <a:xfrm>
            <a:off x="5902969" y="5681927"/>
            <a:ext cx="2585188" cy="369332"/>
          </a:xfrm>
          <a:prstGeom prst="rect">
            <a:avLst/>
          </a:prstGeom>
          <a:noFill/>
        </p:spPr>
        <p:txBody>
          <a:bodyPr wrap="none" rtlCol="0">
            <a:spAutoFit/>
          </a:bodyPr>
          <a:lstStyle/>
          <a:p>
            <a:r>
              <a:rPr lang="en-US" dirty="0" err="1"/>
              <a:t>flxlexblog.wordpress.com</a:t>
            </a:r>
            <a:endParaRPr lang="en-US" dirty="0"/>
          </a:p>
        </p:txBody>
      </p:sp>
      <p:pic>
        <p:nvPicPr>
          <p:cNvPr id="9" name="Picture 8" descr="cees-brukket-tofarge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8" y="3095277"/>
            <a:ext cx="3941296" cy="1906542"/>
          </a:xfrm>
          <a:prstGeom prst="rect">
            <a:avLst/>
          </a:prstGeom>
        </p:spPr>
      </p:pic>
    </p:spTree>
    <p:extLst>
      <p:ext uri="{BB962C8B-B14F-4D97-AF65-F5344CB8AC3E}">
        <p14:creationId xmlns:p14="http://schemas.microsoft.com/office/powerpoint/2010/main" val="16977746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pic>
        <p:nvPicPr>
          <p:cNvPr id="17" name="Picture 16"/>
          <p:cNvPicPr>
            <a:picLocks noChangeAspect="1"/>
          </p:cNvPicPr>
          <p:nvPr/>
        </p:nvPicPr>
        <p:blipFill>
          <a:blip r:embed="rId2"/>
          <a:stretch>
            <a:fillRect/>
          </a:stretch>
        </p:blipFill>
        <p:spPr>
          <a:xfrm>
            <a:off x="0" y="881657"/>
            <a:ext cx="9144000" cy="5250292"/>
          </a:xfrm>
          <a:prstGeom prst="rect">
            <a:avLst/>
          </a:prstGeom>
        </p:spPr>
      </p:pic>
      <p:sp>
        <p:nvSpPr>
          <p:cNvPr id="18" name="TextBox 17"/>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
        <p:nvSpPr>
          <p:cNvPr id="3" name="Rectangle 2"/>
          <p:cNvSpPr/>
          <p:nvPr/>
        </p:nvSpPr>
        <p:spPr>
          <a:xfrm>
            <a:off x="457200" y="1930407"/>
            <a:ext cx="8375106" cy="707886"/>
          </a:xfrm>
          <a:prstGeom prst="rect">
            <a:avLst/>
          </a:prstGeom>
          <a:solidFill>
            <a:srgbClr val="FFFFFF"/>
          </a:solidFill>
        </p:spPr>
        <p:txBody>
          <a:bodyPr wrap="square">
            <a:spAutoFit/>
          </a:bodyPr>
          <a:lstStyle/>
          <a:p>
            <a:r>
              <a:rPr lang="en-US" sz="2000" dirty="0"/>
              <a:t>Size of </a:t>
            </a:r>
            <a:r>
              <a:rPr lang="en-US" sz="2000" dirty="0" err="1"/>
              <a:t>contig</a:t>
            </a:r>
            <a:r>
              <a:rPr lang="en-US" sz="2000" dirty="0"/>
              <a:t> such that 50% of total bases are in </a:t>
            </a:r>
            <a:r>
              <a:rPr lang="en-US" sz="2000" dirty="0" err="1"/>
              <a:t>contigs</a:t>
            </a:r>
            <a:r>
              <a:rPr lang="en-US" sz="2000" dirty="0"/>
              <a:t> of this length or </a:t>
            </a:r>
            <a:r>
              <a:rPr lang="en-US" sz="2000" dirty="0" smtClean="0"/>
              <a:t>more</a:t>
            </a:r>
          </a:p>
          <a:p>
            <a:endParaRPr lang="en-US" sz="2000" dirty="0"/>
          </a:p>
        </p:txBody>
      </p:sp>
    </p:spTree>
    <p:extLst>
      <p:ext uri="{BB962C8B-B14F-4D97-AF65-F5344CB8AC3E}">
        <p14:creationId xmlns:p14="http://schemas.microsoft.com/office/powerpoint/2010/main" val="26858533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5096267" cy="3200876"/>
          </a:xfrm>
          <a:prstGeom prst="rect">
            <a:avLst/>
          </a:prstGeom>
          <a:noFill/>
        </p:spPr>
        <p:txBody>
          <a:bodyPr wrap="none" rtlCol="0">
            <a:spAutoFit/>
          </a:bodyPr>
          <a:lstStyle/>
          <a:p>
            <a:pPr marL="342900" indent="-342900">
              <a:lnSpc>
                <a:spcPct val="150000"/>
              </a:lnSpc>
              <a:buFont typeface="+mj-lt"/>
              <a:buAutoNum type="arabicPeriod"/>
            </a:pPr>
            <a:r>
              <a:rPr lang="en-US" sz="2400" dirty="0" smtClean="0"/>
              <a:t>Install the velvet assembly program</a:t>
            </a:r>
          </a:p>
          <a:p>
            <a:pPr marL="342900" indent="-342900">
              <a:lnSpc>
                <a:spcPct val="150000"/>
              </a:lnSpc>
              <a:buFont typeface="+mj-lt"/>
              <a:buAutoNum type="arabicPeriod"/>
            </a:pPr>
            <a:r>
              <a:rPr lang="en-US" sz="2400" dirty="0" smtClean="0"/>
              <a:t>Download some reads</a:t>
            </a:r>
          </a:p>
          <a:p>
            <a:pPr lvl="1"/>
            <a:r>
              <a:rPr lang="en-US" sz="2400" dirty="0" smtClean="0"/>
              <a:t>(150 </a:t>
            </a:r>
            <a:r>
              <a:rPr lang="en-US" sz="2400" dirty="0" err="1" smtClean="0"/>
              <a:t>bp</a:t>
            </a:r>
            <a:r>
              <a:rPr lang="en-US" sz="2400" dirty="0" smtClean="0"/>
              <a:t> </a:t>
            </a:r>
            <a:r>
              <a:rPr lang="en-US" sz="2400" dirty="0" smtClean="0"/>
              <a:t>paired </a:t>
            </a:r>
            <a:r>
              <a:rPr lang="en-US" sz="2400" dirty="0" smtClean="0"/>
              <a:t>reads)</a:t>
            </a:r>
          </a:p>
          <a:p>
            <a:pPr marL="342900" indent="-342900">
              <a:lnSpc>
                <a:spcPct val="150000"/>
              </a:lnSpc>
              <a:buFont typeface="+mj-lt"/>
              <a:buAutoNum type="arabicPeriod"/>
            </a:pPr>
            <a:r>
              <a:rPr lang="en-US" sz="2400" dirty="0" smtClean="0"/>
              <a:t>Pick a </a:t>
            </a:r>
            <a:r>
              <a:rPr lang="en-US" sz="2400" dirty="0" err="1" smtClean="0"/>
              <a:t>kmer</a:t>
            </a:r>
            <a:endParaRPr lang="en-US" sz="2400" dirty="0" smtClean="0"/>
          </a:p>
          <a:p>
            <a:pPr marL="342900" indent="-342900">
              <a:lnSpc>
                <a:spcPct val="150000"/>
              </a:lnSpc>
              <a:buFont typeface="+mj-lt"/>
              <a:buAutoNum type="arabicPeriod"/>
            </a:pPr>
            <a:r>
              <a:rPr lang="en-US" sz="2400" dirty="0" smtClean="0"/>
              <a:t>Run velvet assembly using that </a:t>
            </a:r>
            <a:r>
              <a:rPr lang="en-US" sz="2400" dirty="0" err="1" smtClean="0"/>
              <a:t>kmer</a:t>
            </a:r>
            <a:endParaRPr lang="en-US" sz="2400" dirty="0" smtClean="0"/>
          </a:p>
          <a:p>
            <a:pPr marL="342900" indent="-342900">
              <a:lnSpc>
                <a:spcPct val="150000"/>
              </a:lnSpc>
              <a:buFont typeface="+mj-lt"/>
              <a:buAutoNum type="arabicPeriod"/>
            </a:pPr>
            <a:r>
              <a:rPr lang="en-US" sz="2400" dirty="0" smtClean="0"/>
              <a:t>Compare results</a:t>
            </a:r>
            <a:endParaRPr lang="en-US" sz="2400" dirty="0"/>
          </a:p>
        </p:txBody>
      </p:sp>
    </p:spTree>
    <p:extLst>
      <p:ext uri="{BB962C8B-B14F-4D97-AF65-F5344CB8AC3E}">
        <p14:creationId xmlns:p14="http://schemas.microsoft.com/office/powerpoint/2010/main" val="19662588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Rectangle 2"/>
          <p:cNvSpPr/>
          <p:nvPr/>
        </p:nvSpPr>
        <p:spPr>
          <a:xfrm>
            <a:off x="457200" y="1565980"/>
            <a:ext cx="8229600" cy="3539430"/>
          </a:xfrm>
          <a:prstGeom prst="rect">
            <a:avLst/>
          </a:prstGeom>
        </p:spPr>
        <p:txBody>
          <a:bodyPr wrap="square">
            <a:spAutoFit/>
          </a:bodyPr>
          <a:lstStyle/>
          <a:p>
            <a:pPr algn="ctr"/>
            <a:r>
              <a:rPr lang="en-US" sz="3200" dirty="0" smtClean="0"/>
              <a:t>You need an m4.xlarge instance </a:t>
            </a:r>
          </a:p>
          <a:p>
            <a:pPr algn="ctr"/>
            <a:r>
              <a:rPr lang="en-US" sz="3200" dirty="0" smtClean="0"/>
              <a:t>at amazon or equivalent</a:t>
            </a:r>
          </a:p>
          <a:p>
            <a:pPr algn="ctr"/>
            <a:endParaRPr lang="en-US" sz="3200" dirty="0" smtClean="0"/>
          </a:p>
          <a:p>
            <a:pPr algn="ctr"/>
            <a:endParaRPr lang="en-US" sz="3200" dirty="0" smtClean="0"/>
          </a:p>
          <a:p>
            <a:pPr algn="ctr"/>
            <a:r>
              <a:rPr lang="en-US" sz="3200" dirty="0" smtClean="0"/>
              <a:t>Compile velvet allowing for </a:t>
            </a:r>
            <a:r>
              <a:rPr lang="en-US" sz="3200" dirty="0" err="1" smtClean="0"/>
              <a:t>kmers</a:t>
            </a:r>
            <a:r>
              <a:rPr lang="en-US" sz="3200" dirty="0" smtClean="0"/>
              <a:t> up to 127:</a:t>
            </a:r>
          </a:p>
          <a:p>
            <a:pPr algn="ctr"/>
            <a:endParaRPr lang="en-US" sz="3200" dirty="0"/>
          </a:p>
          <a:p>
            <a:pPr algn="ctr"/>
            <a:r>
              <a:rPr lang="en-US" sz="3200" dirty="0" smtClean="0">
                <a:latin typeface="Courier"/>
                <a:cs typeface="Courier"/>
              </a:rPr>
              <a:t>make </a:t>
            </a:r>
            <a:r>
              <a:rPr lang="en-US" sz="3200" dirty="0">
                <a:latin typeface="Courier"/>
                <a:cs typeface="Courier"/>
              </a:rPr>
              <a:t>'MAXKMERLENGTH=127'</a:t>
            </a:r>
          </a:p>
        </p:txBody>
      </p:sp>
    </p:spTree>
    <p:extLst>
      <p:ext uri="{BB962C8B-B14F-4D97-AF65-F5344CB8AC3E}">
        <p14:creationId xmlns:p14="http://schemas.microsoft.com/office/powerpoint/2010/main" val="32789842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Sticky notes</a:t>
            </a:r>
            <a:endParaRPr lang="en-US" dirty="0"/>
          </a:p>
        </p:txBody>
      </p:sp>
      <p:sp>
        <p:nvSpPr>
          <p:cNvPr id="5" name="Rectangle 4"/>
          <p:cNvSpPr/>
          <p:nvPr/>
        </p:nvSpPr>
        <p:spPr>
          <a:xfrm>
            <a:off x="555642" y="1292785"/>
            <a:ext cx="3175099" cy="2948458"/>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Green sticky</a:t>
            </a:r>
          </a:p>
          <a:p>
            <a:pPr algn="ctr"/>
            <a:endParaRPr lang="en-US" dirty="0"/>
          </a:p>
          <a:p>
            <a:pPr algn="ctr"/>
            <a:r>
              <a:rPr lang="en-US" dirty="0"/>
              <a:t>use the spreadsheet at </a:t>
            </a:r>
            <a:endParaRPr lang="en-US" dirty="0" smtClean="0"/>
          </a:p>
          <a:p>
            <a:pPr algn="ctr"/>
            <a:endParaRPr lang="en-US" dirty="0"/>
          </a:p>
          <a:p>
            <a:pPr algn="ctr"/>
            <a:r>
              <a:rPr lang="en-US" dirty="0" err="1" smtClean="0"/>
              <a:t>bit.ly</a:t>
            </a:r>
            <a:r>
              <a:rPr lang="en-US" dirty="0"/>
              <a:t>/</a:t>
            </a:r>
            <a:r>
              <a:rPr lang="en-US" dirty="0" err="1"/>
              <a:t>SWDCretreatVelvet</a:t>
            </a:r>
            <a:endParaRPr lang="en-US" dirty="0"/>
          </a:p>
          <a:p>
            <a:pPr algn="ctr"/>
            <a:endParaRPr lang="en-US" dirty="0"/>
          </a:p>
        </p:txBody>
      </p:sp>
      <p:sp>
        <p:nvSpPr>
          <p:cNvPr id="6" name="Rectangle 5"/>
          <p:cNvSpPr/>
          <p:nvPr/>
        </p:nvSpPr>
        <p:spPr>
          <a:xfrm>
            <a:off x="5125516" y="1292785"/>
            <a:ext cx="3202762" cy="29484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 </a:t>
            </a:r>
            <a:r>
              <a:rPr lang="en-US" dirty="0" smtClean="0"/>
              <a:t>sticky</a:t>
            </a:r>
          </a:p>
          <a:p>
            <a:pPr algn="ctr"/>
            <a:endParaRPr lang="en-US" dirty="0" smtClean="0"/>
          </a:p>
          <a:p>
            <a:pPr algn="ctr"/>
            <a:r>
              <a:rPr lang="en-US" dirty="0"/>
              <a:t>s</a:t>
            </a:r>
            <a:r>
              <a:rPr lang="en-US" dirty="0" smtClean="0"/>
              <a:t>ubmit </a:t>
            </a:r>
            <a:r>
              <a:rPr lang="en-US" dirty="0"/>
              <a:t>an issue at</a:t>
            </a:r>
          </a:p>
          <a:p>
            <a:pPr algn="ctr"/>
            <a:endParaRPr lang="en-US" dirty="0"/>
          </a:p>
          <a:p>
            <a:pPr algn="ctr"/>
            <a:r>
              <a:rPr lang="en-US" dirty="0"/>
              <a:t>https://</a:t>
            </a:r>
            <a:r>
              <a:rPr lang="en-US" dirty="0" err="1"/>
              <a:t>github.com</a:t>
            </a:r>
            <a:r>
              <a:rPr lang="en-US" dirty="0"/>
              <a:t>/</a:t>
            </a:r>
            <a:r>
              <a:rPr lang="en-US" dirty="0" err="1"/>
              <a:t>lexnederbragt</a:t>
            </a:r>
            <a:r>
              <a:rPr lang="en-US" dirty="0"/>
              <a:t>/swc-instructor-retreat-2015-3PM-UTC</a:t>
            </a:r>
          </a:p>
          <a:p>
            <a:pPr algn="ctr"/>
            <a:endParaRPr lang="en-US" dirty="0"/>
          </a:p>
        </p:txBody>
      </p:sp>
      <p:sp>
        <p:nvSpPr>
          <p:cNvPr id="7" name="Rectangle 6"/>
          <p:cNvSpPr/>
          <p:nvPr/>
        </p:nvSpPr>
        <p:spPr>
          <a:xfrm>
            <a:off x="555642" y="4657957"/>
            <a:ext cx="3175099" cy="923330"/>
          </a:xfrm>
          <a:prstGeom prst="rect">
            <a:avLst/>
          </a:prstGeom>
        </p:spPr>
        <p:txBody>
          <a:bodyPr wrap="square">
            <a:spAutoFit/>
          </a:bodyPr>
          <a:lstStyle/>
          <a:p>
            <a:pPr algn="ctr"/>
            <a:r>
              <a:rPr lang="en-US" dirty="0"/>
              <a:t>Green sticky</a:t>
            </a:r>
          </a:p>
          <a:p>
            <a:pPr algn="ctr"/>
            <a:r>
              <a:rPr lang="en-US" dirty="0" smtClean="0"/>
              <a:t>use </a:t>
            </a:r>
            <a:r>
              <a:rPr lang="en-US" dirty="0"/>
              <a:t>the spreadsheet </a:t>
            </a:r>
            <a:r>
              <a:rPr lang="en-US" dirty="0" smtClean="0"/>
              <a:t>at</a:t>
            </a:r>
          </a:p>
          <a:p>
            <a:pPr algn="ctr"/>
            <a:r>
              <a:rPr lang="en-US" dirty="0" err="1" smtClean="0"/>
              <a:t>bit.ly</a:t>
            </a:r>
            <a:r>
              <a:rPr lang="en-US" dirty="0"/>
              <a:t>/</a:t>
            </a:r>
            <a:r>
              <a:rPr lang="en-US" dirty="0" err="1" smtClean="0"/>
              <a:t>SWDCretreatVelvet</a:t>
            </a:r>
            <a:endParaRPr lang="en-US" dirty="0"/>
          </a:p>
        </p:txBody>
      </p:sp>
      <p:sp>
        <p:nvSpPr>
          <p:cNvPr id="8" name="Rectangle 7"/>
          <p:cNvSpPr/>
          <p:nvPr/>
        </p:nvSpPr>
        <p:spPr>
          <a:xfrm>
            <a:off x="4440531" y="4657957"/>
            <a:ext cx="4572000" cy="1200329"/>
          </a:xfrm>
          <a:prstGeom prst="rect">
            <a:avLst/>
          </a:prstGeom>
        </p:spPr>
        <p:txBody>
          <a:bodyPr>
            <a:spAutoFit/>
          </a:bodyPr>
          <a:lstStyle/>
          <a:p>
            <a:pPr algn="ctr"/>
            <a:r>
              <a:rPr lang="en-US" dirty="0"/>
              <a:t>Red sticky</a:t>
            </a:r>
          </a:p>
          <a:p>
            <a:pPr algn="ctr"/>
            <a:r>
              <a:rPr lang="en-US" dirty="0" smtClean="0"/>
              <a:t>submit </a:t>
            </a:r>
            <a:r>
              <a:rPr lang="en-US" dirty="0"/>
              <a:t>an issue </a:t>
            </a:r>
            <a:r>
              <a:rPr lang="en-US" dirty="0" smtClean="0"/>
              <a:t>at</a:t>
            </a:r>
          </a:p>
          <a:p>
            <a:pPr algn="ctr"/>
            <a:r>
              <a:rPr lang="en-US" dirty="0" smtClean="0"/>
              <a:t>https</a:t>
            </a:r>
            <a:r>
              <a:rPr lang="en-US" dirty="0"/>
              <a:t>://</a:t>
            </a:r>
            <a:r>
              <a:rPr lang="en-US" dirty="0" err="1"/>
              <a:t>github.com</a:t>
            </a:r>
            <a:r>
              <a:rPr lang="en-US" dirty="0"/>
              <a:t>/</a:t>
            </a:r>
            <a:r>
              <a:rPr lang="en-US" dirty="0" err="1"/>
              <a:t>lexnederbragt</a:t>
            </a:r>
            <a:r>
              <a:rPr lang="en-US" dirty="0"/>
              <a:t>/swc-instructor-retreat-2015-3PM-</a:t>
            </a:r>
            <a:r>
              <a:rPr lang="en-US" dirty="0" smtClean="0"/>
              <a:t>UTC</a:t>
            </a:r>
            <a:endParaRPr lang="en-US" dirty="0"/>
          </a:p>
        </p:txBody>
      </p:sp>
    </p:spTree>
    <p:extLst>
      <p:ext uri="{BB962C8B-B14F-4D97-AF65-F5344CB8AC3E}">
        <p14:creationId xmlns:p14="http://schemas.microsoft.com/office/powerpoint/2010/main" val="11362421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5096267" cy="3200876"/>
          </a:xfrm>
          <a:prstGeom prst="rect">
            <a:avLst/>
          </a:prstGeom>
          <a:noFill/>
        </p:spPr>
        <p:txBody>
          <a:bodyPr wrap="none" rtlCol="0">
            <a:spAutoFit/>
          </a:bodyPr>
          <a:lstStyle/>
          <a:p>
            <a:pPr marL="342900" indent="-342900">
              <a:lnSpc>
                <a:spcPct val="150000"/>
              </a:lnSpc>
              <a:buFont typeface="+mj-lt"/>
              <a:buAutoNum type="arabicPeriod"/>
            </a:pPr>
            <a:r>
              <a:rPr lang="en-US" sz="2400" dirty="0" smtClean="0"/>
              <a:t>Install the velvet assembly program</a:t>
            </a:r>
          </a:p>
          <a:p>
            <a:pPr marL="342900" indent="-342900">
              <a:lnSpc>
                <a:spcPct val="150000"/>
              </a:lnSpc>
              <a:buFont typeface="+mj-lt"/>
              <a:buAutoNum type="arabicPeriod"/>
            </a:pPr>
            <a:r>
              <a:rPr lang="en-US" sz="2400" dirty="0" smtClean="0"/>
              <a:t>Download some </a:t>
            </a:r>
            <a:r>
              <a:rPr lang="en-US" sz="2400" dirty="0" smtClean="0"/>
              <a:t>reads</a:t>
            </a:r>
          </a:p>
          <a:p>
            <a:pPr lvl="1"/>
            <a:r>
              <a:rPr lang="en-US" sz="2400" dirty="0" smtClean="0"/>
              <a:t>(150 </a:t>
            </a:r>
            <a:r>
              <a:rPr lang="en-US" sz="2400" dirty="0" err="1" smtClean="0"/>
              <a:t>bp</a:t>
            </a:r>
            <a:r>
              <a:rPr lang="en-US" sz="2400" dirty="0" smtClean="0"/>
              <a:t> paired reads)</a:t>
            </a:r>
          </a:p>
          <a:p>
            <a:pPr marL="342900" indent="-342900">
              <a:lnSpc>
                <a:spcPct val="150000"/>
              </a:lnSpc>
              <a:buFont typeface="+mj-lt"/>
              <a:buAutoNum type="arabicPeriod"/>
            </a:pPr>
            <a:r>
              <a:rPr lang="en-US" sz="2400" dirty="0" smtClean="0"/>
              <a:t>Pick </a:t>
            </a:r>
            <a:r>
              <a:rPr lang="en-US" sz="2400" dirty="0" smtClean="0"/>
              <a:t>a </a:t>
            </a:r>
            <a:r>
              <a:rPr lang="en-US" sz="2400" dirty="0" err="1" smtClean="0"/>
              <a:t>kmer</a:t>
            </a:r>
            <a:endParaRPr lang="en-US" sz="2400" dirty="0" smtClean="0"/>
          </a:p>
          <a:p>
            <a:pPr marL="342900" indent="-342900">
              <a:lnSpc>
                <a:spcPct val="150000"/>
              </a:lnSpc>
              <a:buFont typeface="+mj-lt"/>
              <a:buAutoNum type="arabicPeriod"/>
            </a:pPr>
            <a:r>
              <a:rPr lang="en-US" sz="2400" dirty="0" smtClean="0"/>
              <a:t>Run </a:t>
            </a:r>
            <a:r>
              <a:rPr lang="en-US" sz="2400" dirty="0" smtClean="0"/>
              <a:t>velvet assembly using that </a:t>
            </a:r>
            <a:r>
              <a:rPr lang="en-US" sz="2400" dirty="0" err="1" smtClean="0"/>
              <a:t>kmer</a:t>
            </a:r>
            <a:endParaRPr lang="en-US" sz="2400" dirty="0" smtClean="0"/>
          </a:p>
          <a:p>
            <a:pPr marL="342900" indent="-342900">
              <a:lnSpc>
                <a:spcPct val="150000"/>
              </a:lnSpc>
              <a:buFont typeface="+mj-lt"/>
              <a:buAutoNum type="arabicPeriod"/>
            </a:pPr>
            <a:r>
              <a:rPr lang="en-US" sz="2400" dirty="0" smtClean="0"/>
              <a:t>Compare results</a:t>
            </a:r>
            <a:endParaRPr lang="en-US" sz="2400" dirty="0"/>
          </a:p>
        </p:txBody>
      </p:sp>
      <p:sp>
        <p:nvSpPr>
          <p:cNvPr id="4" name="Rectangle 3"/>
          <p:cNvSpPr/>
          <p:nvPr/>
        </p:nvSpPr>
        <p:spPr>
          <a:xfrm>
            <a:off x="710779" y="5497324"/>
            <a:ext cx="7410748" cy="646331"/>
          </a:xfrm>
          <a:prstGeom prst="rect">
            <a:avLst/>
          </a:prstGeom>
        </p:spPr>
        <p:txBody>
          <a:bodyPr wrap="square">
            <a:spAutoFit/>
          </a:bodyPr>
          <a:lstStyle/>
          <a:p>
            <a:pPr algn="ctr"/>
            <a:r>
              <a:rPr lang="en-US" dirty="0"/>
              <a:t>https://</a:t>
            </a:r>
            <a:r>
              <a:rPr lang="en-US" dirty="0" err="1"/>
              <a:t>github.com</a:t>
            </a:r>
            <a:r>
              <a:rPr lang="en-US" dirty="0"/>
              <a:t>/</a:t>
            </a:r>
            <a:r>
              <a:rPr lang="en-US" dirty="0" err="1"/>
              <a:t>lexnederbragt</a:t>
            </a:r>
            <a:r>
              <a:rPr lang="en-US" dirty="0"/>
              <a:t>/swc-instructor-retreat-2015-3PM-</a:t>
            </a:r>
            <a:r>
              <a:rPr lang="en-US" dirty="0" smtClean="0"/>
              <a:t>UTC</a:t>
            </a:r>
          </a:p>
          <a:p>
            <a:pPr algn="ctr"/>
            <a:r>
              <a:rPr lang="en-US" dirty="0" smtClean="0"/>
              <a:t>File </a:t>
            </a:r>
            <a:r>
              <a:rPr lang="en-US" i="1" dirty="0" err="1"/>
              <a:t>Assembly_using_velvet.md</a:t>
            </a:r>
            <a:endParaRPr lang="en-US" i="1" dirty="0"/>
          </a:p>
        </p:txBody>
      </p:sp>
    </p:spTree>
    <p:extLst>
      <p:ext uri="{BB962C8B-B14F-4D97-AF65-F5344CB8AC3E}">
        <p14:creationId xmlns:p14="http://schemas.microsoft.com/office/powerpoint/2010/main" val="41819405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666611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example</a:t>
            </a:r>
            <a:endParaRPr lang="en-US" dirty="0"/>
          </a:p>
        </p:txBody>
      </p:sp>
      <p:sp>
        <p:nvSpPr>
          <p:cNvPr id="3" name="Title 1"/>
          <p:cNvSpPr txBox="1">
            <a:spLocks/>
          </p:cNvSpPr>
          <p:nvPr/>
        </p:nvSpPr>
        <p:spPr>
          <a:xfrm>
            <a:off x="609600" y="2474731"/>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 very simple way of asking</a:t>
            </a:r>
          </a:p>
          <a:p>
            <a:r>
              <a:rPr lang="en-US" dirty="0" smtClean="0"/>
              <a:t>multiple choice questions</a:t>
            </a:r>
            <a:endParaRPr lang="en-US" dirty="0"/>
          </a:p>
        </p:txBody>
      </p:sp>
    </p:spTree>
    <p:extLst>
      <p:ext uri="{BB962C8B-B14F-4D97-AF65-F5344CB8AC3E}">
        <p14:creationId xmlns:p14="http://schemas.microsoft.com/office/powerpoint/2010/main" val="23490123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37" y="274638"/>
            <a:ext cx="8617726" cy="1143000"/>
          </a:xfrm>
        </p:spPr>
        <p:txBody>
          <a:bodyPr>
            <a:noAutofit/>
          </a:bodyPr>
          <a:lstStyle/>
          <a:p>
            <a:r>
              <a:rPr lang="en-US" sz="3200" b="1" dirty="0" smtClean="0"/>
              <a:t>Why did the </a:t>
            </a:r>
            <a:r>
              <a:rPr lang="en-US" sz="3200" b="1" dirty="0" err="1" smtClean="0"/>
              <a:t>contig</a:t>
            </a:r>
            <a:r>
              <a:rPr lang="en-US" sz="3200" b="1" dirty="0" smtClean="0"/>
              <a:t> N50 distribution show a peak?</a:t>
            </a:r>
            <a:endParaRPr lang="en-US" sz="3200" b="1" dirty="0"/>
          </a:p>
        </p:txBody>
      </p:sp>
      <p:sp>
        <p:nvSpPr>
          <p:cNvPr id="3" name="Content Placeholder 2"/>
          <p:cNvSpPr>
            <a:spLocks noGrp="1"/>
          </p:cNvSpPr>
          <p:nvPr>
            <p:ph idx="1"/>
          </p:nvPr>
        </p:nvSpPr>
        <p:spPr>
          <a:xfrm>
            <a:off x="457200" y="1334665"/>
            <a:ext cx="8229600" cy="4525963"/>
          </a:xfrm>
        </p:spPr>
        <p:txBody>
          <a:bodyPr>
            <a:normAutofit lnSpcReduction="10000"/>
          </a:bodyPr>
          <a:lstStyle/>
          <a:p>
            <a:pPr marL="514350" indent="-514350">
              <a:buFont typeface="+mj-lt"/>
              <a:buAutoNum type="arabicPeriod"/>
            </a:pPr>
            <a:r>
              <a:rPr lang="en-US" dirty="0" smtClean="0"/>
              <a:t>There is an optimal </a:t>
            </a:r>
            <a:r>
              <a:rPr lang="en-US" dirty="0" err="1" smtClean="0"/>
              <a:t>kmer</a:t>
            </a:r>
            <a:r>
              <a:rPr lang="en-US" dirty="0" smtClean="0"/>
              <a:t> size for resolving all repeats</a:t>
            </a:r>
          </a:p>
          <a:p>
            <a:pPr marL="514350" indent="-514350">
              <a:buFont typeface="+mj-lt"/>
              <a:buAutoNum type="arabicPeriod"/>
            </a:pPr>
            <a:r>
              <a:rPr lang="en-US" dirty="0" smtClean="0"/>
              <a:t>Higher and lower </a:t>
            </a:r>
            <a:r>
              <a:rPr lang="en-US" dirty="0" err="1" smtClean="0"/>
              <a:t>kmers</a:t>
            </a:r>
            <a:r>
              <a:rPr lang="en-US" dirty="0" smtClean="0"/>
              <a:t> result in fewer overlaps between the reads</a:t>
            </a:r>
          </a:p>
          <a:p>
            <a:pPr marL="514350" indent="-514350">
              <a:buFont typeface="+mj-lt"/>
              <a:buAutoNum type="arabicPeriod"/>
            </a:pPr>
            <a:r>
              <a:rPr lang="en-US" dirty="0" smtClean="0"/>
              <a:t>At higher </a:t>
            </a:r>
            <a:r>
              <a:rPr lang="en-US" dirty="0" err="1" smtClean="0"/>
              <a:t>kmers</a:t>
            </a:r>
            <a:r>
              <a:rPr lang="en-US" dirty="0" smtClean="0"/>
              <a:t>, more repeats are resolved, but overlaps between the reads are lost</a:t>
            </a:r>
          </a:p>
          <a:p>
            <a:pPr marL="514350" indent="-514350">
              <a:buFont typeface="+mj-lt"/>
              <a:buAutoNum type="arabicPeriod"/>
            </a:pPr>
            <a:r>
              <a:rPr lang="en-US" dirty="0" smtClean="0"/>
              <a:t>At higher </a:t>
            </a:r>
            <a:r>
              <a:rPr lang="en-US" dirty="0" err="1" smtClean="0"/>
              <a:t>kmers</a:t>
            </a:r>
            <a:r>
              <a:rPr lang="en-US" dirty="0" smtClean="0"/>
              <a:t>, more repeats are resolved, but errors in the reads fragment the assembly more</a:t>
            </a:r>
          </a:p>
        </p:txBody>
      </p:sp>
      <p:sp>
        <p:nvSpPr>
          <p:cNvPr id="5" name="Rectangle 4"/>
          <p:cNvSpPr/>
          <p:nvPr/>
        </p:nvSpPr>
        <p:spPr>
          <a:xfrm>
            <a:off x="2492259" y="6033366"/>
            <a:ext cx="3286326" cy="461665"/>
          </a:xfrm>
          <a:prstGeom prst="rect">
            <a:avLst/>
          </a:prstGeom>
        </p:spPr>
        <p:txBody>
          <a:bodyPr wrap="none">
            <a:spAutoFit/>
          </a:bodyPr>
          <a:lstStyle/>
          <a:p>
            <a:pPr algn="ctr"/>
            <a:r>
              <a:rPr lang="en-US" sz="2400" b="1" dirty="0" err="1"/>
              <a:t>bit.ly</a:t>
            </a:r>
            <a:r>
              <a:rPr lang="en-US" sz="2400" b="1" dirty="0"/>
              <a:t>/</a:t>
            </a:r>
            <a:r>
              <a:rPr lang="en-US" sz="2400" b="1" dirty="0" err="1"/>
              <a:t>SWDCretreatMCQ</a:t>
            </a:r>
            <a:endParaRPr lang="en-US" sz="2400" b="1" dirty="0"/>
          </a:p>
        </p:txBody>
      </p:sp>
    </p:spTree>
    <p:extLst>
      <p:ext uri="{BB962C8B-B14F-4D97-AF65-F5344CB8AC3E}">
        <p14:creationId xmlns:p14="http://schemas.microsoft.com/office/powerpoint/2010/main" val="22889267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Multiple </a:t>
            </a:r>
            <a:r>
              <a:rPr lang="en-US" sz="3600" dirty="0"/>
              <a:t>choice </a:t>
            </a:r>
            <a:r>
              <a:rPr lang="en-US" sz="3600" dirty="0" smtClean="0"/>
              <a:t>questions via Google form</a:t>
            </a:r>
            <a:endParaRPr lang="en-US" sz="3600" dirty="0"/>
          </a:p>
        </p:txBody>
      </p:sp>
      <p:sp>
        <p:nvSpPr>
          <p:cNvPr id="3" name="Title 1"/>
          <p:cNvSpPr txBox="1">
            <a:spLocks/>
          </p:cNvSpPr>
          <p:nvPr/>
        </p:nvSpPr>
        <p:spPr>
          <a:xfrm>
            <a:off x="609600" y="24747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 name="TextBox 3"/>
          <p:cNvSpPr txBox="1"/>
          <p:nvPr/>
        </p:nvSpPr>
        <p:spPr>
          <a:xfrm>
            <a:off x="1211597" y="1205917"/>
            <a:ext cx="5069257" cy="369332"/>
          </a:xfrm>
          <a:prstGeom prst="rect">
            <a:avLst/>
          </a:prstGeom>
          <a:noFill/>
        </p:spPr>
        <p:txBody>
          <a:bodyPr wrap="square" rtlCol="0">
            <a:spAutoFit/>
          </a:bodyPr>
          <a:lstStyle/>
          <a:p>
            <a:pPr marL="342900" indent="-342900">
              <a:buFont typeface="+mj-lt"/>
              <a:buAutoNum type="arabicPeriod"/>
            </a:pPr>
            <a:r>
              <a:rPr lang="en-US" dirty="0" smtClean="0"/>
              <a:t>Set up form with four answers</a:t>
            </a:r>
            <a:endParaRPr lang="en-US" dirty="0"/>
          </a:p>
        </p:txBody>
      </p:sp>
      <p:pic>
        <p:nvPicPr>
          <p:cNvPr id="5" name="Picture 4"/>
          <p:cNvPicPr>
            <a:picLocks noChangeAspect="1"/>
          </p:cNvPicPr>
          <p:nvPr/>
        </p:nvPicPr>
        <p:blipFill>
          <a:blip r:embed="rId2"/>
          <a:stretch>
            <a:fillRect/>
          </a:stretch>
        </p:blipFill>
        <p:spPr>
          <a:xfrm>
            <a:off x="1462165" y="1575249"/>
            <a:ext cx="3325288" cy="2460556"/>
          </a:xfrm>
          <a:prstGeom prst="rect">
            <a:avLst/>
          </a:prstGeom>
        </p:spPr>
      </p:pic>
      <p:sp>
        <p:nvSpPr>
          <p:cNvPr id="6" name="TextBox 5"/>
          <p:cNvSpPr txBox="1"/>
          <p:nvPr/>
        </p:nvSpPr>
        <p:spPr>
          <a:xfrm>
            <a:off x="1211597" y="3839365"/>
            <a:ext cx="7134604" cy="2585323"/>
          </a:xfrm>
          <a:prstGeom prst="rect">
            <a:avLst/>
          </a:prstGeom>
          <a:noFill/>
        </p:spPr>
        <p:txBody>
          <a:bodyPr wrap="square" rtlCol="0">
            <a:spAutoFit/>
          </a:bodyPr>
          <a:lstStyle/>
          <a:p>
            <a:pPr marL="342900" indent="-342900">
              <a:buFont typeface="+mj-lt"/>
              <a:buAutoNum type="arabicPeriod" startAt="2"/>
            </a:pPr>
            <a:r>
              <a:rPr lang="en-US" dirty="0" smtClean="0"/>
              <a:t>Show the multiple choice question with answers</a:t>
            </a:r>
          </a:p>
          <a:p>
            <a:pPr marL="342900" indent="-342900">
              <a:buFont typeface="+mj-lt"/>
              <a:buAutoNum type="arabicPeriod" startAt="2"/>
            </a:pPr>
            <a:r>
              <a:rPr lang="en-US" dirty="0"/>
              <a:t>e</a:t>
            </a:r>
            <a:r>
              <a:rPr lang="en-US" dirty="0" smtClean="0"/>
              <a:t>ach students forms her/his opinion</a:t>
            </a:r>
          </a:p>
          <a:p>
            <a:pPr marL="342900" indent="-342900">
              <a:buFont typeface="+mj-lt"/>
              <a:buAutoNum type="arabicPeriod" startAt="2"/>
            </a:pPr>
            <a:r>
              <a:rPr lang="en-US" dirty="0"/>
              <a:t>s</a:t>
            </a:r>
            <a:r>
              <a:rPr lang="en-US" dirty="0" smtClean="0"/>
              <a:t>tudents </a:t>
            </a:r>
            <a:r>
              <a:rPr lang="en-US" dirty="0"/>
              <a:t>discuss the question in pairs</a:t>
            </a:r>
          </a:p>
          <a:p>
            <a:pPr marL="342900" indent="-342900">
              <a:buFont typeface="+mj-lt"/>
              <a:buAutoNum type="arabicPeriod" startAt="2"/>
            </a:pPr>
            <a:r>
              <a:rPr lang="en-US" dirty="0"/>
              <a:t>each </a:t>
            </a:r>
            <a:r>
              <a:rPr lang="en-US" dirty="0" smtClean="0"/>
              <a:t>student votes for her/himself</a:t>
            </a:r>
          </a:p>
          <a:p>
            <a:pPr marL="342900" indent="-342900">
              <a:buFont typeface="+mj-lt"/>
              <a:buAutoNum type="arabicPeriod" startAt="2"/>
            </a:pPr>
            <a:r>
              <a:rPr lang="en-US" dirty="0" smtClean="0"/>
              <a:t>show </a:t>
            </a:r>
            <a:r>
              <a:rPr lang="en-US" dirty="0"/>
              <a:t>the tally of the </a:t>
            </a:r>
            <a:r>
              <a:rPr lang="en-US" dirty="0" smtClean="0"/>
              <a:t>votes</a:t>
            </a:r>
          </a:p>
          <a:p>
            <a:pPr marL="342900" indent="-342900">
              <a:buFont typeface="+mj-lt"/>
              <a:buAutoNum type="arabicPeriod" startAt="2"/>
            </a:pPr>
            <a:r>
              <a:rPr lang="en-US" dirty="0" smtClean="0"/>
              <a:t>student </a:t>
            </a:r>
            <a:r>
              <a:rPr lang="en-US" dirty="0"/>
              <a:t>pairs discuss the tally and consider whether they want to change their opinion</a:t>
            </a:r>
          </a:p>
          <a:p>
            <a:pPr marL="342900" indent="-342900">
              <a:buFont typeface="+mj-lt"/>
              <a:buAutoNum type="arabicPeriod" startAt="2"/>
            </a:pPr>
            <a:r>
              <a:rPr lang="en-US" dirty="0"/>
              <a:t>students vote again and the tally is shown again</a:t>
            </a:r>
          </a:p>
          <a:p>
            <a:pPr marL="342900" indent="-342900">
              <a:buFont typeface="+mj-lt"/>
              <a:buAutoNum type="arabicPeriod" startAt="2"/>
            </a:pPr>
            <a:r>
              <a:rPr lang="en-US" dirty="0" smtClean="0"/>
              <a:t>discuss the answers</a:t>
            </a:r>
          </a:p>
        </p:txBody>
      </p:sp>
    </p:spTree>
    <p:extLst>
      <p:ext uri="{BB962C8B-B14F-4D97-AF65-F5344CB8AC3E}">
        <p14:creationId xmlns:p14="http://schemas.microsoft.com/office/powerpoint/2010/main" val="22556473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Title 1"/>
          <p:cNvSpPr txBox="1">
            <a:spLocks/>
          </p:cNvSpPr>
          <p:nvPr/>
        </p:nvSpPr>
        <p:spPr>
          <a:xfrm>
            <a:off x="457200" y="287230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Terminate your instance!</a:t>
            </a:r>
            <a:endParaRPr lang="en-US" dirty="0"/>
          </a:p>
        </p:txBody>
      </p:sp>
    </p:spTree>
    <p:extLst>
      <p:ext uri="{BB962C8B-B14F-4D97-AF65-F5344CB8AC3E}">
        <p14:creationId xmlns:p14="http://schemas.microsoft.com/office/powerpoint/2010/main" val="29974846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Atlantic cod genome</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4706" b="96471" l="1500" r="98500"/>
                    </a14:imgEffect>
                  </a14:imgLayer>
                </a14:imgProps>
              </a:ext>
            </a:extLst>
          </a:blip>
          <a:stretch>
            <a:fillRect/>
          </a:stretch>
        </p:blipFill>
        <p:spPr>
          <a:xfrm>
            <a:off x="708418" y="2044913"/>
            <a:ext cx="7552082" cy="3209634"/>
          </a:xfrm>
          <a:prstGeom prst="rect">
            <a:avLst/>
          </a:prstGeom>
        </p:spPr>
      </p:pic>
    </p:spTree>
    <p:extLst>
      <p:ext uri="{BB962C8B-B14F-4D97-AF65-F5344CB8AC3E}">
        <p14:creationId xmlns:p14="http://schemas.microsoft.com/office/powerpoint/2010/main" val="7645676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MCQ offline</a:t>
            </a:r>
            <a:endParaRPr lang="en-US" dirty="0"/>
          </a:p>
        </p:txBody>
      </p:sp>
      <p:sp>
        <p:nvSpPr>
          <p:cNvPr id="4" name="Title 1"/>
          <p:cNvSpPr txBox="1">
            <a:spLocks/>
          </p:cNvSpPr>
          <p:nvPr/>
        </p:nvSpPr>
        <p:spPr>
          <a:xfrm>
            <a:off x="457200" y="129278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Sticky notes</a:t>
            </a:r>
            <a:endParaRPr lang="en-US" dirty="0"/>
          </a:p>
        </p:txBody>
      </p:sp>
      <p:sp>
        <p:nvSpPr>
          <p:cNvPr id="5" name="Rectangle 4"/>
          <p:cNvSpPr/>
          <p:nvPr/>
        </p:nvSpPr>
        <p:spPr>
          <a:xfrm>
            <a:off x="555642" y="2575975"/>
            <a:ext cx="3175099" cy="2948458"/>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Green sticky</a:t>
            </a:r>
          </a:p>
          <a:p>
            <a:pPr algn="ctr"/>
            <a:endParaRPr lang="en-US" dirty="0"/>
          </a:p>
          <a:p>
            <a:pPr algn="ctr"/>
            <a:endParaRPr lang="en-US" dirty="0"/>
          </a:p>
          <a:p>
            <a:pPr algn="ctr"/>
            <a:endParaRPr lang="en-US" dirty="0"/>
          </a:p>
        </p:txBody>
      </p:sp>
      <p:sp>
        <p:nvSpPr>
          <p:cNvPr id="6" name="Rectangle 5"/>
          <p:cNvSpPr/>
          <p:nvPr/>
        </p:nvSpPr>
        <p:spPr>
          <a:xfrm>
            <a:off x="5125516" y="2575975"/>
            <a:ext cx="3202762" cy="29484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 </a:t>
            </a:r>
            <a:r>
              <a:rPr lang="en-US" dirty="0" smtClean="0"/>
              <a:t>sticky</a:t>
            </a:r>
          </a:p>
          <a:p>
            <a:pPr algn="ctr"/>
            <a:endParaRPr lang="en-US" dirty="0" smtClean="0"/>
          </a:p>
          <a:p>
            <a:pPr algn="ctr"/>
            <a:endParaRPr lang="en-US" dirty="0"/>
          </a:p>
          <a:p>
            <a:pPr algn="ctr"/>
            <a:endParaRPr lang="en-US" dirty="0"/>
          </a:p>
        </p:txBody>
      </p:sp>
    </p:spTree>
    <p:extLst>
      <p:ext uri="{BB962C8B-B14F-4D97-AF65-F5344CB8AC3E}">
        <p14:creationId xmlns:p14="http://schemas.microsoft.com/office/powerpoint/2010/main" val="16147262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MCQ offline</a:t>
            </a:r>
            <a:endParaRPr lang="en-US" dirty="0"/>
          </a:p>
        </p:txBody>
      </p:sp>
      <p:pic>
        <p:nvPicPr>
          <p:cNvPr id="3" name="Picture 2"/>
          <p:cNvPicPr>
            <a:picLocks noChangeAspect="1"/>
          </p:cNvPicPr>
          <p:nvPr/>
        </p:nvPicPr>
        <p:blipFill rotWithShape="1">
          <a:blip r:embed="rId2"/>
          <a:srcRect t="14035"/>
          <a:stretch/>
        </p:blipFill>
        <p:spPr>
          <a:xfrm>
            <a:off x="2273300" y="1282774"/>
            <a:ext cx="4584700" cy="5254978"/>
          </a:xfrm>
          <a:prstGeom prst="rect">
            <a:avLst/>
          </a:prstGeom>
        </p:spPr>
      </p:pic>
    </p:spTree>
    <p:extLst>
      <p:ext uri="{BB962C8B-B14F-4D97-AF65-F5344CB8AC3E}">
        <p14:creationId xmlns:p14="http://schemas.microsoft.com/office/powerpoint/2010/main" val="12615487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further resources</a:t>
            </a:r>
            <a:endParaRPr lang="en-US" dirty="0"/>
          </a:p>
        </p:txBody>
      </p:sp>
      <p:sp>
        <p:nvSpPr>
          <p:cNvPr id="4" name="Rectangle 3"/>
          <p:cNvSpPr/>
          <p:nvPr/>
        </p:nvSpPr>
        <p:spPr>
          <a:xfrm>
            <a:off x="457200" y="1180461"/>
            <a:ext cx="8229600" cy="4801315"/>
          </a:xfrm>
          <a:prstGeom prst="rect">
            <a:avLst/>
          </a:prstGeom>
        </p:spPr>
        <p:txBody>
          <a:bodyPr wrap="square">
            <a:spAutoFit/>
          </a:bodyPr>
          <a:lstStyle/>
          <a:p>
            <a:r>
              <a:rPr lang="en-US" b="1" dirty="0" err="1"/>
              <a:t>PeerWise</a:t>
            </a:r>
            <a:r>
              <a:rPr lang="en-US" dirty="0"/>
              <a:t>: </a:t>
            </a:r>
            <a:r>
              <a:rPr lang="en-US" dirty="0" err="1" smtClean="0"/>
              <a:t>peerwise.cs.auckland.ac.nz</a:t>
            </a:r>
            <a:endParaRPr lang="en-US" dirty="0" smtClean="0"/>
          </a:p>
          <a:p>
            <a:r>
              <a:rPr lang="en-US" dirty="0"/>
              <a:t>	</a:t>
            </a:r>
            <a:r>
              <a:rPr lang="en-US" dirty="0" smtClean="0"/>
              <a:t>have </a:t>
            </a:r>
            <a:r>
              <a:rPr lang="en-US" dirty="0"/>
              <a:t>students generate multiple choice </a:t>
            </a:r>
            <a:r>
              <a:rPr lang="en-US" dirty="0" smtClean="0"/>
              <a:t>questions</a:t>
            </a:r>
          </a:p>
          <a:p>
            <a:endParaRPr lang="en-US" dirty="0"/>
          </a:p>
          <a:p>
            <a:r>
              <a:rPr lang="en-US" b="1" dirty="0" err="1"/>
              <a:t>MentiMeter</a:t>
            </a:r>
            <a:r>
              <a:rPr lang="en-US" dirty="0"/>
              <a:t>: </a:t>
            </a:r>
            <a:r>
              <a:rPr lang="en-US" dirty="0" err="1" smtClean="0"/>
              <a:t>mentimeter.com</a:t>
            </a:r>
            <a:endParaRPr lang="en-US" dirty="0" smtClean="0"/>
          </a:p>
          <a:p>
            <a:r>
              <a:rPr lang="en-US" dirty="0"/>
              <a:t>	</a:t>
            </a:r>
            <a:r>
              <a:rPr lang="en-US" dirty="0" smtClean="0"/>
              <a:t>polling</a:t>
            </a:r>
            <a:r>
              <a:rPr lang="en-US" dirty="0"/>
              <a:t>/multiple choice questions </a:t>
            </a:r>
            <a:r>
              <a:rPr lang="en-US" dirty="0" err="1" smtClean="0"/>
              <a:t>etc</a:t>
            </a:r>
            <a:endParaRPr lang="en-US" dirty="0"/>
          </a:p>
          <a:p>
            <a:endParaRPr lang="en-US" dirty="0" smtClean="0"/>
          </a:p>
          <a:p>
            <a:r>
              <a:rPr lang="en-US" b="1" dirty="0" err="1" smtClean="0"/>
              <a:t>Socrative</a:t>
            </a:r>
            <a:r>
              <a:rPr lang="en-US" dirty="0"/>
              <a:t>: </a:t>
            </a:r>
            <a:r>
              <a:rPr lang="en-US" dirty="0" err="1" smtClean="0"/>
              <a:t>socrative.com</a:t>
            </a:r>
            <a:endParaRPr lang="en-US" dirty="0"/>
          </a:p>
          <a:p>
            <a:r>
              <a:rPr lang="en-US" dirty="0" smtClean="0"/>
              <a:t>	polling</a:t>
            </a:r>
            <a:r>
              <a:rPr lang="en-US" dirty="0"/>
              <a:t>/multiple choice questions </a:t>
            </a:r>
            <a:r>
              <a:rPr lang="en-US" dirty="0" err="1"/>
              <a:t>etc</a:t>
            </a:r>
            <a:endParaRPr lang="en-US" dirty="0"/>
          </a:p>
          <a:p>
            <a:endParaRPr lang="en-US" dirty="0" smtClean="0"/>
          </a:p>
          <a:p>
            <a:r>
              <a:rPr lang="en-US" b="1" dirty="0" err="1" smtClean="0"/>
              <a:t>Directpoll</a:t>
            </a:r>
            <a:r>
              <a:rPr lang="en-US" dirty="0"/>
              <a:t>: </a:t>
            </a:r>
            <a:r>
              <a:rPr lang="en-US" dirty="0" err="1" smtClean="0"/>
              <a:t>directpoll.com</a:t>
            </a:r>
            <a:endParaRPr lang="en-US" dirty="0" smtClean="0"/>
          </a:p>
          <a:p>
            <a:r>
              <a:rPr lang="en-US" dirty="0" smtClean="0"/>
              <a:t>	polling</a:t>
            </a:r>
            <a:r>
              <a:rPr lang="en-US" dirty="0"/>
              <a:t>/multiple choice questions </a:t>
            </a:r>
            <a:r>
              <a:rPr lang="en-US" dirty="0" err="1"/>
              <a:t>etc</a:t>
            </a:r>
            <a:endParaRPr lang="en-US" dirty="0"/>
          </a:p>
          <a:p>
            <a:endParaRPr lang="en-US" dirty="0" smtClean="0"/>
          </a:p>
          <a:p>
            <a:r>
              <a:rPr lang="en-US" b="1" dirty="0" err="1" smtClean="0"/>
              <a:t>Responseware</a:t>
            </a:r>
            <a:r>
              <a:rPr lang="en-US" dirty="0"/>
              <a:t>: </a:t>
            </a:r>
            <a:r>
              <a:rPr lang="en-US" dirty="0" err="1" smtClean="0"/>
              <a:t>responseware.turningtechnologies.com</a:t>
            </a:r>
            <a:endParaRPr lang="en-US" dirty="0" smtClean="0"/>
          </a:p>
          <a:p>
            <a:r>
              <a:rPr lang="en-US" dirty="0" smtClean="0"/>
              <a:t>	polling</a:t>
            </a:r>
            <a:r>
              <a:rPr lang="en-US" dirty="0"/>
              <a:t>/multiple choice questions </a:t>
            </a:r>
            <a:r>
              <a:rPr lang="en-US" dirty="0" err="1"/>
              <a:t>etc</a:t>
            </a:r>
            <a:endParaRPr lang="en-US" dirty="0"/>
          </a:p>
          <a:p>
            <a:endParaRPr lang="en-US" dirty="0" smtClean="0"/>
          </a:p>
          <a:p>
            <a:r>
              <a:rPr lang="en-US" b="1" dirty="0" err="1" smtClean="0"/>
              <a:t>Padlet</a:t>
            </a:r>
            <a:r>
              <a:rPr lang="en-US" dirty="0"/>
              <a:t>: </a:t>
            </a:r>
            <a:r>
              <a:rPr lang="en-US" dirty="0" err="1" smtClean="0"/>
              <a:t>padlet.com</a:t>
            </a:r>
            <a:endParaRPr lang="en-US" dirty="0" smtClean="0"/>
          </a:p>
          <a:p>
            <a:r>
              <a:rPr lang="en-US" dirty="0"/>
              <a:t>	</a:t>
            </a:r>
            <a:r>
              <a:rPr lang="en-US" dirty="0" smtClean="0"/>
              <a:t>a </a:t>
            </a:r>
            <a:r>
              <a:rPr lang="en-US" dirty="0"/>
              <a:t>wall to collect responses on</a:t>
            </a:r>
          </a:p>
        </p:txBody>
      </p:sp>
    </p:spTree>
    <p:extLst>
      <p:ext uri="{BB962C8B-B14F-4D97-AF65-F5344CB8AC3E}">
        <p14:creationId xmlns:p14="http://schemas.microsoft.com/office/powerpoint/2010/main" val="41597718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further resources</a:t>
            </a:r>
            <a:endParaRPr lang="en-US" dirty="0"/>
          </a:p>
        </p:txBody>
      </p:sp>
      <p:sp>
        <p:nvSpPr>
          <p:cNvPr id="3" name="Rectangle 2"/>
          <p:cNvSpPr/>
          <p:nvPr/>
        </p:nvSpPr>
        <p:spPr>
          <a:xfrm>
            <a:off x="457200" y="1603756"/>
            <a:ext cx="8229600" cy="3693319"/>
          </a:xfrm>
          <a:prstGeom prst="rect">
            <a:avLst/>
          </a:prstGeom>
        </p:spPr>
        <p:txBody>
          <a:bodyPr wrap="square">
            <a:spAutoFit/>
          </a:bodyPr>
          <a:lstStyle/>
          <a:p>
            <a:r>
              <a:rPr lang="en-US" b="1" dirty="0" smtClean="0"/>
              <a:t>Greg Wilson’s </a:t>
            </a:r>
            <a:r>
              <a:rPr lang="en-US" b="1" dirty="0" err="1" smtClean="0"/>
              <a:t>EuroSciPy</a:t>
            </a:r>
            <a:r>
              <a:rPr lang="en-US" b="1" dirty="0" smtClean="0"/>
              <a:t> </a:t>
            </a:r>
            <a:r>
              <a:rPr lang="en-US" b="1" dirty="0"/>
              <a:t>2015 </a:t>
            </a:r>
            <a:r>
              <a:rPr lang="en-US" b="1" dirty="0" smtClean="0"/>
              <a:t> presentation/workshop</a:t>
            </a:r>
          </a:p>
          <a:p>
            <a:endParaRPr lang="en-US" b="1" dirty="0" smtClean="0"/>
          </a:p>
          <a:p>
            <a:r>
              <a:rPr lang="en-US" dirty="0"/>
              <a:t>Evidence Based Teaching What We Know and How to Use </a:t>
            </a:r>
          </a:p>
          <a:p>
            <a:r>
              <a:rPr lang="en-US" dirty="0">
                <a:hlinkClick r:id="rId2"/>
              </a:rPr>
              <a:t>https://www.youtube.com/watch?v=</a:t>
            </a:r>
            <a:r>
              <a:rPr lang="en-US" dirty="0" smtClean="0">
                <a:hlinkClick r:id="rId2"/>
              </a:rPr>
              <a:t>kmVKGxPlTvc</a:t>
            </a:r>
            <a:endParaRPr lang="en-US" dirty="0" smtClean="0"/>
          </a:p>
          <a:p>
            <a:endParaRPr lang="en-US" b="1" dirty="0"/>
          </a:p>
          <a:p>
            <a:endParaRPr lang="en-US" b="1" dirty="0" smtClean="0"/>
          </a:p>
          <a:p>
            <a:r>
              <a:rPr lang="en-US" b="1" dirty="0" smtClean="0"/>
              <a:t>From my blog</a:t>
            </a:r>
          </a:p>
          <a:p>
            <a:endParaRPr lang="en-US" dirty="0"/>
          </a:p>
          <a:p>
            <a:r>
              <a:rPr lang="en-US" dirty="0" smtClean="0">
                <a:hlinkClick r:id="rId3"/>
              </a:rPr>
              <a:t>https</a:t>
            </a:r>
            <a:r>
              <a:rPr lang="en-US" dirty="0">
                <a:hlinkClick r:id="rId3"/>
              </a:rPr>
              <a:t>://flxlexblog.wordpress.com/2015/08/31/active-learning-strategies-for-bioinformatics-teaching-2</a:t>
            </a:r>
            <a:r>
              <a:rPr lang="en-US" dirty="0" smtClean="0">
                <a:hlinkClick r:id="rId3"/>
              </a:rPr>
              <a:t>/</a:t>
            </a:r>
            <a:r>
              <a:rPr lang="en-US" dirty="0" smtClean="0"/>
              <a:t> </a:t>
            </a:r>
          </a:p>
          <a:p>
            <a:endParaRPr lang="en-US" dirty="0" smtClean="0"/>
          </a:p>
          <a:p>
            <a:r>
              <a:rPr lang="en-US" dirty="0">
                <a:hlinkClick r:id="rId4"/>
              </a:rPr>
              <a:t>https://flxlexblog.wordpress.com/2015/09/23/notes-from-the-febs-iubmb-workshop-on-education-in-molecular-life-</a:t>
            </a:r>
            <a:r>
              <a:rPr lang="en-US" dirty="0" smtClean="0">
                <a:hlinkClick r:id="rId4"/>
              </a:rPr>
              <a:t>sciences</a:t>
            </a:r>
            <a:r>
              <a:rPr lang="en-US" dirty="0"/>
              <a:t> </a:t>
            </a:r>
            <a:endParaRPr lang="en-US" dirty="0" smtClean="0"/>
          </a:p>
        </p:txBody>
      </p:sp>
    </p:spTree>
    <p:extLst>
      <p:ext uri="{BB962C8B-B14F-4D97-AF65-F5344CB8AC3E}">
        <p14:creationId xmlns:p14="http://schemas.microsoft.com/office/powerpoint/2010/main" val="1283362706"/>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55900" y="181037"/>
            <a:ext cx="3619500" cy="736600"/>
          </a:xfrm>
          <a:prstGeom prst="rect">
            <a:avLst/>
          </a:prstGeom>
        </p:spPr>
      </p:pic>
      <p:sp>
        <p:nvSpPr>
          <p:cNvPr id="4" name="TextBox 3"/>
          <p:cNvSpPr txBox="1"/>
          <p:nvPr/>
        </p:nvSpPr>
        <p:spPr>
          <a:xfrm>
            <a:off x="3333854" y="1031960"/>
            <a:ext cx="2159929" cy="369332"/>
          </a:xfrm>
          <a:prstGeom prst="rect">
            <a:avLst/>
          </a:prstGeom>
          <a:noFill/>
        </p:spPr>
        <p:txBody>
          <a:bodyPr wrap="none" rtlCol="0">
            <a:spAutoFit/>
          </a:bodyPr>
          <a:lstStyle/>
          <a:p>
            <a:pPr algn="ctr"/>
            <a:r>
              <a:rPr lang="en-US" dirty="0" smtClean="0"/>
              <a:t>Instructor since 2013</a:t>
            </a:r>
            <a:endParaRPr lang="en-US" dirty="0"/>
          </a:p>
        </p:txBody>
      </p:sp>
      <p:pic>
        <p:nvPicPr>
          <p:cNvPr id="5" name="Picture 4"/>
          <p:cNvPicPr>
            <a:picLocks noChangeAspect="1"/>
          </p:cNvPicPr>
          <p:nvPr/>
        </p:nvPicPr>
        <p:blipFill>
          <a:blip r:embed="rId3"/>
          <a:stretch>
            <a:fillRect/>
          </a:stretch>
        </p:blipFill>
        <p:spPr>
          <a:xfrm>
            <a:off x="0" y="1578470"/>
            <a:ext cx="9144000" cy="4684690"/>
          </a:xfrm>
          <a:prstGeom prst="rect">
            <a:avLst/>
          </a:prstGeom>
        </p:spPr>
      </p:pic>
    </p:spTree>
    <p:extLst>
      <p:ext uri="{BB962C8B-B14F-4D97-AF65-F5344CB8AC3E}">
        <p14:creationId xmlns:p14="http://schemas.microsoft.com/office/powerpoint/2010/main" val="19499921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t="-2144" b="9358"/>
          <a:stretch/>
        </p:blipFill>
        <p:spPr>
          <a:xfrm>
            <a:off x="368300" y="0"/>
            <a:ext cx="8398565" cy="6363368"/>
          </a:xfrm>
          <a:prstGeom prst="rect">
            <a:avLst/>
          </a:prstGeom>
        </p:spPr>
      </p:pic>
      <p:sp>
        <p:nvSpPr>
          <p:cNvPr id="4" name="Rectangle 3"/>
          <p:cNvSpPr/>
          <p:nvPr/>
        </p:nvSpPr>
        <p:spPr>
          <a:xfrm>
            <a:off x="2400336" y="3576821"/>
            <a:ext cx="2120686" cy="13981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037880" y="3437949"/>
            <a:ext cx="1602312" cy="1921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3790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pic>
        <p:nvPicPr>
          <p:cNvPr id="3" name="Picture 2"/>
          <p:cNvPicPr>
            <a:picLocks noChangeAspect="1"/>
          </p:cNvPicPr>
          <p:nvPr/>
        </p:nvPicPr>
        <p:blipFill>
          <a:blip r:embed="rId2"/>
          <a:stretch>
            <a:fillRect/>
          </a:stretch>
        </p:blipFill>
        <p:spPr>
          <a:xfrm>
            <a:off x="0" y="1930400"/>
            <a:ext cx="9144000" cy="2987644"/>
          </a:xfrm>
          <a:prstGeom prst="rect">
            <a:avLst/>
          </a:prstGeom>
        </p:spPr>
      </p:pic>
      <p:sp>
        <p:nvSpPr>
          <p:cNvPr id="4" name="Rectangle 3"/>
          <p:cNvSpPr/>
          <p:nvPr/>
        </p:nvSpPr>
        <p:spPr>
          <a:xfrm>
            <a:off x="5571193" y="6181452"/>
            <a:ext cx="3115607" cy="369332"/>
          </a:xfrm>
          <a:prstGeom prst="rect">
            <a:avLst/>
          </a:prstGeom>
        </p:spPr>
        <p:txBody>
          <a:bodyPr wrap="none">
            <a:spAutoFit/>
          </a:bodyPr>
          <a:lstStyle/>
          <a:p>
            <a:r>
              <a:rPr lang="pt-BR" dirty="0" err="1"/>
              <a:t>doi</a:t>
            </a:r>
            <a:r>
              <a:rPr lang="pt-BR" dirty="0"/>
              <a:t>: 10.1073/pnas.1319030111</a:t>
            </a:r>
            <a:endParaRPr lang="en-US" dirty="0"/>
          </a:p>
        </p:txBody>
      </p:sp>
    </p:spTree>
    <p:extLst>
      <p:ext uri="{BB962C8B-B14F-4D97-AF65-F5344CB8AC3E}">
        <p14:creationId xmlns:p14="http://schemas.microsoft.com/office/powerpoint/2010/main" val="13518919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sp>
        <p:nvSpPr>
          <p:cNvPr id="4" name="Rectangle 3"/>
          <p:cNvSpPr/>
          <p:nvPr/>
        </p:nvSpPr>
        <p:spPr>
          <a:xfrm>
            <a:off x="3416662" y="6366118"/>
            <a:ext cx="5440612" cy="369332"/>
          </a:xfrm>
          <a:prstGeom prst="rect">
            <a:avLst/>
          </a:prstGeom>
        </p:spPr>
        <p:txBody>
          <a:bodyPr wrap="none">
            <a:spAutoFit/>
          </a:bodyPr>
          <a:lstStyle/>
          <a:p>
            <a:r>
              <a:rPr lang="pt-BR" dirty="0" err="1"/>
              <a:t>https</a:t>
            </a:r>
            <a:r>
              <a:rPr lang="pt-BR" dirty="0"/>
              <a:t>://software-</a:t>
            </a:r>
            <a:r>
              <a:rPr lang="pt-BR" dirty="0" err="1"/>
              <a:t>carpentry.org</a:t>
            </a:r>
            <a:r>
              <a:rPr lang="pt-BR" dirty="0"/>
              <a:t>/</a:t>
            </a:r>
            <a:r>
              <a:rPr lang="pt-BR" dirty="0" err="1"/>
              <a:t>pages</a:t>
            </a:r>
            <a:r>
              <a:rPr lang="pt-BR" dirty="0"/>
              <a:t>/</a:t>
            </a:r>
            <a:r>
              <a:rPr lang="pt-BR" dirty="0" err="1"/>
              <a:t>testimonials.html</a:t>
            </a:r>
            <a:endParaRPr lang="en-US" dirty="0"/>
          </a:p>
        </p:txBody>
      </p:sp>
      <p:sp>
        <p:nvSpPr>
          <p:cNvPr id="5" name="TextBox 4"/>
          <p:cNvSpPr txBox="1"/>
          <p:nvPr/>
        </p:nvSpPr>
        <p:spPr>
          <a:xfrm>
            <a:off x="2970985" y="1644332"/>
            <a:ext cx="3601955" cy="369332"/>
          </a:xfrm>
          <a:prstGeom prst="rect">
            <a:avLst/>
          </a:prstGeom>
          <a:noFill/>
        </p:spPr>
        <p:txBody>
          <a:bodyPr wrap="none" rtlCol="0">
            <a:spAutoFit/>
          </a:bodyPr>
          <a:lstStyle/>
          <a:p>
            <a:r>
              <a:rPr lang="en-US" dirty="0" smtClean="0"/>
              <a:t>Software Carpentry = active learning</a:t>
            </a:r>
            <a:endParaRPr lang="en-US" dirty="0"/>
          </a:p>
        </p:txBody>
      </p:sp>
      <p:pic>
        <p:nvPicPr>
          <p:cNvPr id="6" name="Picture 5"/>
          <p:cNvPicPr>
            <a:picLocks noChangeAspect="1"/>
          </p:cNvPicPr>
          <p:nvPr/>
        </p:nvPicPr>
        <p:blipFill>
          <a:blip r:embed="rId2"/>
          <a:stretch>
            <a:fillRect/>
          </a:stretch>
        </p:blipFill>
        <p:spPr>
          <a:xfrm>
            <a:off x="2108200" y="2235200"/>
            <a:ext cx="4927600" cy="2374900"/>
          </a:xfrm>
          <a:prstGeom prst="rect">
            <a:avLst/>
          </a:prstGeom>
        </p:spPr>
      </p:pic>
    </p:spTree>
    <p:extLst>
      <p:ext uri="{BB962C8B-B14F-4D97-AF65-F5344CB8AC3E}">
        <p14:creationId xmlns:p14="http://schemas.microsoft.com/office/powerpoint/2010/main" val="22310470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session</a:t>
            </a:r>
            <a:endParaRPr lang="en-US" dirty="0"/>
          </a:p>
        </p:txBody>
      </p:sp>
      <p:sp>
        <p:nvSpPr>
          <p:cNvPr id="3" name="TextBox 2"/>
          <p:cNvSpPr txBox="1"/>
          <p:nvPr/>
        </p:nvSpPr>
        <p:spPr>
          <a:xfrm>
            <a:off x="236716" y="1655672"/>
            <a:ext cx="8585522" cy="3046988"/>
          </a:xfrm>
          <a:prstGeom prst="rect">
            <a:avLst/>
          </a:prstGeom>
          <a:noFill/>
        </p:spPr>
        <p:txBody>
          <a:bodyPr wrap="square" rtlCol="0">
            <a:spAutoFit/>
          </a:bodyPr>
          <a:lstStyle/>
          <a:p>
            <a:pPr algn="ctr"/>
            <a:r>
              <a:rPr lang="en-US" sz="3200" dirty="0" smtClean="0"/>
              <a:t>Examples of other approaches to active learning</a:t>
            </a:r>
          </a:p>
          <a:p>
            <a:pPr algn="ctr"/>
            <a:endParaRPr lang="en-US" sz="3200" dirty="0"/>
          </a:p>
          <a:p>
            <a:pPr algn="ctr"/>
            <a:r>
              <a:rPr lang="en-US" sz="3200" dirty="0" smtClean="0"/>
              <a:t>Online</a:t>
            </a:r>
          </a:p>
          <a:p>
            <a:pPr algn="ctr"/>
            <a:endParaRPr lang="en-US" sz="3200" dirty="0"/>
          </a:p>
          <a:p>
            <a:pPr algn="ctr"/>
            <a:r>
              <a:rPr lang="en-US" sz="3200" dirty="0" smtClean="0"/>
              <a:t>Offline</a:t>
            </a:r>
          </a:p>
          <a:p>
            <a:pPr algn="ctr"/>
            <a:endParaRPr lang="en-US" sz="3200" dirty="0"/>
          </a:p>
        </p:txBody>
      </p:sp>
    </p:spTree>
    <p:extLst>
      <p:ext uri="{BB962C8B-B14F-4D97-AF65-F5344CB8AC3E}">
        <p14:creationId xmlns:p14="http://schemas.microsoft.com/office/powerpoint/2010/main" val="1492862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7412</TotalTime>
  <Words>1268</Words>
  <Application>Microsoft Macintosh PowerPoint</Application>
  <PresentationFormat>On-screen Show (4:3)</PresentationFormat>
  <Paragraphs>281</Paragraphs>
  <Slides>43</Slides>
  <Notes>0</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Simple online and offline resources for making learning more interactive</vt:lpstr>
      <vt:lpstr>Outline</vt:lpstr>
      <vt:lpstr>Who am I</vt:lpstr>
      <vt:lpstr>Atlantic cod genome</vt:lpstr>
      <vt:lpstr>PowerPoint Presentation</vt:lpstr>
      <vt:lpstr>PowerPoint Presentation</vt:lpstr>
      <vt:lpstr>(Inter)active learning</vt:lpstr>
      <vt:lpstr>(Inter)active learning</vt:lpstr>
      <vt:lpstr>This session</vt:lpstr>
      <vt:lpstr>Genomes</vt:lpstr>
      <vt:lpstr>Sequencing</vt:lpstr>
      <vt:lpstr>What is this ‘assembly’ thing?</vt:lpstr>
      <vt:lpstr>What is this ‘assembly’ thing?</vt:lpstr>
      <vt:lpstr>An analogy</vt:lpstr>
      <vt:lpstr>An analogy</vt:lpstr>
      <vt:lpstr>An analogy</vt:lpstr>
      <vt:lpstr>PowerPoint Presentation</vt:lpstr>
      <vt:lpstr>PowerPoint Presentation</vt:lpstr>
      <vt:lpstr>PowerPoint Presentation</vt:lpstr>
      <vt:lpstr>de Bruijn graphs</vt:lpstr>
      <vt:lpstr>Graphs</vt:lpstr>
      <vt:lpstr>How I teach assembly</vt:lpstr>
      <vt:lpstr>How I teach assembly</vt:lpstr>
      <vt:lpstr>How I teach assembly</vt:lpstr>
      <vt:lpstr>How I teach assembly</vt:lpstr>
      <vt:lpstr>How I teach assembly</vt:lpstr>
      <vt:lpstr>Exercise</vt:lpstr>
      <vt:lpstr>kmers</vt:lpstr>
      <vt:lpstr>Metrics</vt:lpstr>
      <vt:lpstr>Metrics</vt:lpstr>
      <vt:lpstr>Next steps</vt:lpstr>
      <vt:lpstr>Important!</vt:lpstr>
      <vt:lpstr>Sticky notes</vt:lpstr>
      <vt:lpstr>Next steps</vt:lpstr>
      <vt:lpstr>Conclusion</vt:lpstr>
      <vt:lpstr>Next example</vt:lpstr>
      <vt:lpstr>Why did the contig N50 distribution show a peak?</vt:lpstr>
      <vt:lpstr>Multiple choice questions via Google form</vt:lpstr>
      <vt:lpstr>Important</vt:lpstr>
      <vt:lpstr>Taking MCQ offline</vt:lpstr>
      <vt:lpstr>Taking MCQ offline</vt:lpstr>
      <vt:lpstr>Some further resources</vt:lpstr>
      <vt:lpstr>Some further resources</vt:lpstr>
    </vt:vector>
  </TitlesOfParts>
  <Company>Universitetet i Oslo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improved reference genome for Atlantic cod</dc:title>
  <dc:creator>Bruker ved UiO</dc:creator>
  <cp:lastModifiedBy>Alexander  Nederbragt</cp:lastModifiedBy>
  <cp:revision>617</cp:revision>
  <dcterms:created xsi:type="dcterms:W3CDTF">2013-04-03T08:21:28Z</dcterms:created>
  <dcterms:modified xsi:type="dcterms:W3CDTF">2015-11-14T13:24:43Z</dcterms:modified>
</cp:coreProperties>
</file>